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560" r:id="rId2"/>
    <p:sldId id="615" r:id="rId3"/>
    <p:sldId id="620" r:id="rId4"/>
    <p:sldId id="474" r:id="rId5"/>
    <p:sldId id="476" r:id="rId6"/>
    <p:sldId id="481" r:id="rId7"/>
    <p:sldId id="584" r:id="rId8"/>
    <p:sldId id="409" r:id="rId9"/>
    <p:sldId id="585" r:id="rId10"/>
    <p:sldId id="586" r:id="rId11"/>
    <p:sldId id="571" r:id="rId12"/>
    <p:sldId id="572" r:id="rId13"/>
    <p:sldId id="622" r:id="rId14"/>
    <p:sldId id="530" r:id="rId15"/>
    <p:sldId id="531" r:id="rId16"/>
    <p:sldId id="594" r:id="rId17"/>
    <p:sldId id="595" r:id="rId18"/>
    <p:sldId id="593" r:id="rId19"/>
    <p:sldId id="533" r:id="rId20"/>
    <p:sldId id="588" r:id="rId21"/>
    <p:sldId id="534" r:id="rId22"/>
    <p:sldId id="623" r:id="rId23"/>
    <p:sldId id="559" r:id="rId24"/>
    <p:sldId id="589" r:id="rId25"/>
    <p:sldId id="535" r:id="rId26"/>
    <p:sldId id="590" r:id="rId27"/>
    <p:sldId id="536" r:id="rId28"/>
    <p:sldId id="529" r:id="rId29"/>
    <p:sldId id="528" r:id="rId30"/>
    <p:sldId id="591" r:id="rId31"/>
    <p:sldId id="545" r:id="rId32"/>
    <p:sldId id="467" r:id="rId33"/>
    <p:sldId id="548" r:id="rId34"/>
    <p:sldId id="552" r:id="rId35"/>
    <p:sldId id="547" r:id="rId36"/>
    <p:sldId id="546" r:id="rId37"/>
    <p:sldId id="549" r:id="rId38"/>
    <p:sldId id="553" r:id="rId39"/>
    <p:sldId id="554" r:id="rId40"/>
    <p:sldId id="555" r:id="rId41"/>
    <p:sldId id="592" r:id="rId42"/>
    <p:sldId id="582" r:id="rId43"/>
    <p:sldId id="581" r:id="rId44"/>
    <p:sldId id="527" r:id="rId45"/>
    <p:sldId id="522" r:id="rId46"/>
    <p:sldId id="520" r:id="rId47"/>
    <p:sldId id="521" r:id="rId48"/>
    <p:sldId id="542" r:id="rId49"/>
    <p:sldId id="558" r:id="rId50"/>
    <p:sldId id="518" r:id="rId51"/>
    <p:sldId id="519" r:id="rId52"/>
    <p:sldId id="541" r:id="rId53"/>
    <p:sldId id="540" r:id="rId54"/>
    <p:sldId id="551" r:id="rId55"/>
    <p:sldId id="526" r:id="rId56"/>
    <p:sldId id="580" r:id="rId57"/>
    <p:sldId id="566" r:id="rId58"/>
    <p:sldId id="468" r:id="rId59"/>
    <p:sldId id="579" r:id="rId60"/>
    <p:sldId id="410" r:id="rId61"/>
    <p:sldId id="510" r:id="rId62"/>
    <p:sldId id="507" r:id="rId63"/>
    <p:sldId id="513" r:id="rId64"/>
    <p:sldId id="514" r:id="rId65"/>
    <p:sldId id="516" r:id="rId66"/>
    <p:sldId id="517" r:id="rId67"/>
    <p:sldId id="511" r:id="rId68"/>
    <p:sldId id="502" r:id="rId69"/>
    <p:sldId id="515" r:id="rId70"/>
    <p:sldId id="490" r:id="rId71"/>
    <p:sldId id="485" r:id="rId72"/>
    <p:sldId id="574" r:id="rId73"/>
    <p:sldId id="563" r:id="rId74"/>
    <p:sldId id="562" r:id="rId75"/>
    <p:sldId id="619" r:id="rId76"/>
    <p:sldId id="606" r:id="rId77"/>
    <p:sldId id="607" r:id="rId78"/>
    <p:sldId id="608" r:id="rId79"/>
    <p:sldId id="596" r:id="rId80"/>
    <p:sldId id="597" r:id="rId81"/>
    <p:sldId id="598" r:id="rId82"/>
    <p:sldId id="621" r:id="rId8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8" pos="3120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orient="horz" pos="4315" userDrawn="1">
          <p15:clr>
            <a:srgbClr val="A4A3A4"/>
          </p15:clr>
        </p15:guide>
        <p15:guide id="11" pos="1759" userDrawn="1">
          <p15:clr>
            <a:srgbClr val="A4A3A4"/>
          </p15:clr>
        </p15:guide>
        <p15:guide id="12" pos="5683" userDrawn="1">
          <p15:clr>
            <a:srgbClr val="A4A3A4"/>
          </p15:clr>
        </p15:guide>
        <p15:guide id="14" orient="horz" pos="300" userDrawn="1">
          <p15:clr>
            <a:srgbClr val="A4A3A4"/>
          </p15:clr>
        </p15:guide>
        <p15:guide id="15" pos="285" userDrawn="1">
          <p15:clr>
            <a:srgbClr val="A4A3A4"/>
          </p15:clr>
        </p15:guide>
        <p15:guide id="16" orient="horz" pos="2115" userDrawn="1">
          <p15:clr>
            <a:srgbClr val="A4A3A4"/>
          </p15:clr>
        </p15:guide>
        <p15:guide id="17" pos="3619" userDrawn="1">
          <p15:clr>
            <a:srgbClr val="A4A3A4"/>
          </p15:clr>
        </p15:guide>
        <p15:guide id="18" orient="horz" pos="2341" userDrawn="1">
          <p15:clr>
            <a:srgbClr val="A4A3A4"/>
          </p15:clr>
        </p15:guide>
        <p15:guide id="19" pos="1283" userDrawn="1">
          <p15:clr>
            <a:srgbClr val="A4A3A4"/>
          </p15:clr>
        </p15:guide>
        <p15:guide id="20" pos="4458" userDrawn="1">
          <p15:clr>
            <a:srgbClr val="A4A3A4"/>
          </p15:clr>
        </p15:guide>
        <p15:guide id="21" pos="2766" userDrawn="1">
          <p15:clr>
            <a:srgbClr val="A4A3A4"/>
          </p15:clr>
        </p15:guide>
        <p15:guide id="22" orient="horz" pos="2296" userDrawn="1">
          <p15:clr>
            <a:srgbClr val="A4A3A4"/>
          </p15:clr>
        </p15:guide>
        <p15:guide id="23" orient="horz" pos="3271" userDrawn="1">
          <p15:clr>
            <a:srgbClr val="A4A3A4"/>
          </p15:clr>
        </p15:guide>
        <p15:guide id="24" orient="horz" pos="1139" userDrawn="1">
          <p15:clr>
            <a:srgbClr val="A4A3A4"/>
          </p15:clr>
        </p15:guide>
        <p15:guide id="25" orient="horz" pos="1979" userDrawn="1">
          <p15:clr>
            <a:srgbClr val="A4A3A4"/>
          </p15:clr>
        </p15:guide>
        <p15:guide id="26" orient="horz" pos="1593" userDrawn="1">
          <p15:clr>
            <a:srgbClr val="A4A3A4"/>
          </p15:clr>
        </p15:guide>
        <p15:guide id="27" pos="5116" userDrawn="1">
          <p15:clr>
            <a:srgbClr val="A4A3A4"/>
          </p15:clr>
        </p15:guide>
        <p15:guide id="28" pos="489" userDrawn="1">
          <p15:clr>
            <a:srgbClr val="A4A3A4"/>
          </p15:clr>
        </p15:guide>
        <p15:guide id="29" pos="60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19"/>
    <a:srgbClr val="008080"/>
    <a:srgbClr val="7CBF33"/>
    <a:srgbClr val="AFFFF5"/>
    <a:srgbClr val="E5FFFC"/>
    <a:srgbClr val="F58220"/>
    <a:srgbClr val="8490C5"/>
    <a:srgbClr val="CCFFCC"/>
    <a:srgbClr val="3BFFE8"/>
    <a:srgbClr val="E6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87" autoAdjust="0"/>
  </p:normalViewPr>
  <p:slideViewPr>
    <p:cSldViewPr snapToGrid="0" snapToObjects="1">
      <p:cViewPr varScale="1">
        <p:scale>
          <a:sx n="109" d="100"/>
          <a:sy n="109" d="100"/>
        </p:scale>
        <p:origin x="-276" y="-78"/>
      </p:cViewPr>
      <p:guideLst>
        <p:guide orient="horz" pos="255"/>
        <p:guide orient="horz" pos="4315"/>
        <p:guide orient="horz" pos="300"/>
        <p:guide orient="horz" pos="2115"/>
        <p:guide orient="horz" pos="2341"/>
        <p:guide orient="horz" pos="2296"/>
        <p:guide orient="horz" pos="3271"/>
        <p:guide orient="horz" pos="1139"/>
        <p:guide orient="horz" pos="1979"/>
        <p:guide orient="horz" pos="1593"/>
        <p:guide pos="3120"/>
        <p:guide pos="1759"/>
        <p:guide pos="5683"/>
        <p:guide pos="285"/>
        <p:guide pos="3619"/>
        <p:guide pos="1283"/>
        <p:guide pos="4458"/>
        <p:guide pos="2766"/>
        <p:guide pos="5116"/>
        <p:guide pos="489"/>
        <p:guide pos="60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53685;&#54633;%20&#47928;&#49436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>
                <a:latin typeface="바탕체" panose="02030609000101010101" pitchFamily="17" charset="-127"/>
                <a:ea typeface="바탕체" panose="02030609000101010101" pitchFamily="17" charset="-127"/>
              </a:rPr>
              <a:t>'23</a:t>
            </a:r>
            <a:r>
              <a:rPr lang="ko-KR" altLang="en-US" b="1">
                <a:latin typeface="바탕체" panose="02030609000101010101" pitchFamily="17" charset="-127"/>
                <a:ea typeface="바탕체" panose="02030609000101010101" pitchFamily="17" charset="-127"/>
              </a:rPr>
              <a:t>년 푸른씨앗 자산군별 수익률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수익률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1A-42EE-B065-E198D0A8AD4A}"/>
              </c:ext>
            </c:extLst>
          </c:dPt>
          <c:dPt>
            <c:idx val="1"/>
            <c:invertIfNegative val="0"/>
            <c:bubble3D val="0"/>
            <c:spPr>
              <a:solidFill>
                <a:srgbClr val="FF9C1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1A-42EE-B065-E198D0A8AD4A}"/>
              </c:ext>
            </c:extLst>
          </c:dPt>
          <c:dPt>
            <c:idx val="2"/>
            <c:invertIfNegative val="0"/>
            <c:bubble3D val="0"/>
            <c:spPr>
              <a:solidFill>
                <a:srgbClr val="FF9C1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1A-42EE-B065-E198D0A8AD4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E1A-42EE-B065-E198D0A8AD4A}"/>
              </c:ext>
            </c:extLst>
          </c:dPt>
          <c:cat>
            <c:strRef>
              <c:f>Sheet1!$F$5:$I$5</c:f>
              <c:strCache>
                <c:ptCount val="4"/>
                <c:pt idx="0">
                  <c:v>국내채권</c:v>
                </c:pt>
                <c:pt idx="1">
                  <c:v>해외주식</c:v>
                </c:pt>
                <c:pt idx="2">
                  <c:v>국내주식</c:v>
                </c:pt>
                <c:pt idx="3">
                  <c:v>해외채권</c:v>
                </c:pt>
              </c:strCache>
            </c:strRef>
          </c:cat>
          <c:val>
            <c:numRef>
              <c:f>Sheet1!$F$6:$I$6</c:f>
              <c:numCache>
                <c:formatCode>0.00%</c:formatCode>
                <c:ptCount val="4"/>
                <c:pt idx="0">
                  <c:v>6.6100000000000006E-2</c:v>
                </c:pt>
                <c:pt idx="1">
                  <c:v>5.6500000000000002E-2</c:v>
                </c:pt>
                <c:pt idx="2">
                  <c:v>3.0200000000000001E-2</c:v>
                </c:pt>
                <c:pt idx="3">
                  <c:v>2.8799999999999999E-2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A-42EE-B065-E198D0A8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236032"/>
        <c:axId val="176237568"/>
      </c:barChart>
      <c:catAx>
        <c:axId val="1762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6237568"/>
        <c:crosses val="autoZero"/>
        <c:auto val="1"/>
        <c:lblAlgn val="ctr"/>
        <c:lblOffset val="100"/>
        <c:noMultiLvlLbl val="0"/>
      </c:catAx>
      <c:valAx>
        <c:axId val="1762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6236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30인 미만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24.0%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B5-463B-BB35-F2876BEA4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통계청 퇴직연금 통계결과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5-463B-BB35-F2876BEA4A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30~299인 미만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77.9%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B5-463B-BB35-F2876BEA4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통계청 퇴직연금 통계결과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0.77900000000000003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B5-463B-BB35-F2876BEA4A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300인 이상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90.8%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B5-463B-BB35-F2876BEA4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통계청 퇴직연금 통계결과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0.90800000000000003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B5-463B-BB35-F2876BEA4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18496"/>
        <c:axId val="33820032"/>
      </c:barChart>
      <c:catAx>
        <c:axId val="3381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20032"/>
        <c:crosses val="autoZero"/>
        <c:auto val="1"/>
        <c:lblAlgn val="ctr"/>
        <c:lblOffset val="100"/>
        <c:noMultiLvlLbl val="0"/>
      </c:catAx>
      <c:valAx>
        <c:axId val="33820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818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55-4C5F-A3A9-5AF7F633CEA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855-4C5F-A3A9-5AF7F633CE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Sheet1!$D$8:$D$9</c:f>
              <c:strCache>
                <c:ptCount val="2"/>
                <c:pt idx="0">
                  <c:v>5년 평균</c:v>
                </c:pt>
                <c:pt idx="1">
                  <c:v>10년 평균</c:v>
                </c:pt>
              </c:strCache>
            </c:strRef>
          </c:cat>
          <c:val>
            <c:numRef>
              <c:f>Sheet1!$E$8:$E$9</c:f>
              <c:numCache>
                <c:formatCode>0.0%</c:formatCode>
                <c:ptCount val="2"/>
                <c:pt idx="0">
                  <c:v>1.4999999999999999E-2</c:v>
                </c:pt>
                <c:pt idx="1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55-4C5F-A3A9-5AF7F633CE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231680"/>
        <c:axId val="150877312"/>
      </c:barChart>
      <c:catAx>
        <c:axId val="1482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0877312"/>
        <c:crosses val="autoZero"/>
        <c:auto val="1"/>
        <c:lblAlgn val="ctr"/>
        <c:lblOffset val="100"/>
        <c:noMultiLvlLbl val="0"/>
      </c:catAx>
      <c:valAx>
        <c:axId val="1508773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82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비중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09-46BC-A4C6-41D456D6F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09-46BC-A4C6-41D456D6FC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09-46BC-A4C6-41D456D6FC69}"/>
              </c:ext>
            </c:extLst>
          </c:dPt>
          <c:dLbls>
            <c:dLbl>
              <c:idx val="0"/>
              <c:layout>
                <c:manualLayout>
                  <c:x val="-9.3780159023654899E-2"/>
                  <c:y val="-0.220144053880336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>
                        <a:solidFill>
                          <a:schemeClr val="bg1"/>
                        </a:solidFill>
                      </a:rPr>
                      <a:t>78.5%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09-46BC-A4C6-41D456D6FC69}"/>
                </c:ext>
              </c:extLst>
            </c:dLbl>
            <c:dLbl>
              <c:idx val="1"/>
              <c:layout>
                <c:manualLayout>
                  <c:x val="0.11180933394437467"/>
                  <c:y val="0.117565765265119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sz="1100">
                        <a:solidFill>
                          <a:schemeClr val="bg1"/>
                        </a:solidFill>
                      </a:rPr>
                      <a:t>16.8%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06947090912859"/>
                      <c:h val="9.59275844175811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09-46BC-A4C6-41D456D6FC69}"/>
                </c:ext>
              </c:extLst>
            </c:dLbl>
            <c:dLbl>
              <c:idx val="2"/>
              <c:layout>
                <c:manualLayout>
                  <c:x val="3.4495992696787589E-2"/>
                  <c:y val="4.7806413451292655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/>
                      <a:t>4.7%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09-46BC-A4C6-41D456D6F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원리금보장</c:v>
                </c:pt>
                <c:pt idx="1">
                  <c:v>실적배당</c:v>
                </c:pt>
                <c:pt idx="2">
                  <c:v>대기성자금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78.5</c:v>
                </c:pt>
                <c:pt idx="1">
                  <c:v>16.8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09-46BC-A4C6-41D456D6F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25496396460957"/>
          <c:y val="0.76975124760568625"/>
          <c:w val="0.57758676872053705"/>
          <c:h val="9.1609811722048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0.16416</cdr:x>
      <cdr:y>0.73831</cdr:y>
    </cdr:from>
    <cdr:to>
      <cdr:x>0.83211</cdr:x>
      <cdr:y>0.73831</cdr:y>
    </cdr:to>
    <cdr:cxnSp macro="">
      <cdr:nvCxnSpPr>
        <cdr:cNvPr id="3" name="직선 연결선 2">
          <a:extLst xmlns:a="http://schemas.openxmlformats.org/drawingml/2006/main">
            <a:ext uri="{FF2B5EF4-FFF2-40B4-BE49-F238E27FC236}">
              <a16:creationId xmlns:a16="http://schemas.microsoft.com/office/drawing/2014/main" xmlns="" id="{78959984-C49A-4407-BD3D-2B4353A66B5E}"/>
            </a:ext>
          </a:extLst>
        </cdr:cNvPr>
        <cdr:cNvCxnSpPr/>
      </cdr:nvCxnSpPr>
      <cdr:spPr>
        <a:xfrm xmlns:a="http://schemas.openxmlformats.org/drawingml/2006/main">
          <a:off x="1084122" y="1313785"/>
          <a:ext cx="4411133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FDD35ED-38AA-FA43-898F-4E40DB415E67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01A7B1-F135-2044-9502-67C00238D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1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2367AAF-64E0-724D-BBC7-8B81EA68CAF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FA3DF9D-5F12-094F-87AE-4BC4AF6C8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_Type B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38489" y="1612364"/>
            <a:ext cx="8424000" cy="56832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r>
              <a:rPr lang="ko-KR" altLang="en-US" dirty="0"/>
              <a:t>제목을 입력하십시오</a:t>
            </a:r>
            <a:r>
              <a:rPr lang="en-US" altLang="ko-KR" dirty="0"/>
              <a:t> (30~40pt)</a:t>
            </a:r>
            <a:endParaRPr 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0" y="2"/>
            <a:ext cx="9906000" cy="949591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>
              <a:solidFill>
                <a:srgbClr val="F58220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 flipV="1">
            <a:off x="0" y="946938"/>
            <a:ext cx="9906000" cy="45719"/>
          </a:xfrm>
          <a:prstGeom prst="rect">
            <a:avLst/>
          </a:prstGeom>
          <a:solidFill>
            <a:srgbClr val="004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>
              <a:solidFill>
                <a:srgbClr val="F5822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8489" y="385171"/>
            <a:ext cx="4629150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 spc="0">
                <a:solidFill>
                  <a:schemeClr val="tx1"/>
                </a:solidFill>
                <a:latin typeface="+mn-ea"/>
                <a:ea typeface="+mn-ea"/>
                <a:cs typeface="KoPub돋움체_Pro Medium"/>
              </a:defRPr>
            </a:lvl1pPr>
          </a:lstStyle>
          <a:p>
            <a:pPr lvl="0"/>
            <a:r>
              <a:rPr lang="ko-KR" altLang="en-US" dirty="0" err="1"/>
              <a:t>사내한</a:t>
            </a:r>
            <a:r>
              <a:rPr lang="ko-KR" altLang="en-US" dirty="0"/>
              <a:t> </a:t>
            </a:r>
            <a:r>
              <a:rPr lang="ko-KR" altLang="en-US" dirty="0" err="1"/>
              <a:t>심의필</a:t>
            </a:r>
            <a:r>
              <a:rPr lang="ko-KR" altLang="en-US" dirty="0"/>
              <a:t> 기타메시지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_Type 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Type B_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749" y="417790"/>
            <a:ext cx="8915400" cy="4094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r>
              <a:rPr lang="ko-KR" altLang="en-US" dirty="0"/>
              <a:t>텍스트를 입력하십시오</a:t>
            </a:r>
            <a:r>
              <a:rPr lang="en-US" altLang="ko-KR" dirty="0"/>
              <a:t> (16~22pt)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749" y="959321"/>
            <a:ext cx="8915400" cy="516684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61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3C3C3B"/>
                </a:solidFill>
                <a:latin typeface="+mn-ea"/>
                <a:ea typeface="+mn-ea"/>
                <a:cs typeface="KoPub돋움체_Pro Medium"/>
              </a:defRPr>
            </a:lvl1pPr>
            <a:lvl2pPr marL="457161" indent="0">
              <a:buFontTx/>
              <a:buNone/>
              <a:defRPr sz="2000">
                <a:latin typeface="Noto Sans"/>
                <a:cs typeface="Noto Sans"/>
              </a:defRPr>
            </a:lvl2pPr>
            <a:lvl3pPr marL="914324" indent="0">
              <a:buFontTx/>
              <a:buNone/>
              <a:defRPr sz="1800">
                <a:latin typeface="Noto Sans"/>
                <a:cs typeface="Noto Sans"/>
              </a:defRPr>
            </a:lvl3pPr>
            <a:lvl4pPr marL="1371485" indent="0">
              <a:buFontTx/>
              <a:buNone/>
              <a:defRPr sz="1600">
                <a:latin typeface="Noto Sans"/>
                <a:cs typeface="Noto Sans"/>
              </a:defRPr>
            </a:lvl4pPr>
            <a:lvl5pPr marL="1828647" indent="0">
              <a:buFontTx/>
              <a:buNone/>
              <a:defRPr sz="1600">
                <a:latin typeface="Noto Sans"/>
                <a:cs typeface="Noto Sans"/>
              </a:defRPr>
            </a:lvl5pPr>
          </a:lstStyle>
          <a:p>
            <a:pPr marL="0" marR="0" lvl="0" indent="0" algn="l" defTabSz="457161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텍스트를 입력하십시오 </a:t>
            </a:r>
            <a:r>
              <a:rPr lang="en-US" altLang="ko-KR" dirty="0"/>
              <a:t>(8~15pt)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297CDF0-465B-7444-B6A4-945AA99865C5}"/>
              </a:ext>
            </a:extLst>
          </p:cNvPr>
          <p:cNvSpPr txBox="1">
            <a:spLocks/>
          </p:cNvSpPr>
          <p:nvPr userDrawn="1"/>
        </p:nvSpPr>
        <p:spPr>
          <a:xfrm>
            <a:off x="6767155" y="6452375"/>
            <a:ext cx="2668809" cy="274324"/>
          </a:xfrm>
          <a:prstGeom prst="rect">
            <a:avLst/>
          </a:prstGeom>
        </p:spPr>
        <p:txBody>
          <a:bodyPr vert="horz" lIns="91441" tIns="45720" rIns="91441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700" b="0" i="0" kern="1200">
                <a:solidFill>
                  <a:srgbClr val="48535B"/>
                </a:solidFill>
                <a:latin typeface="Noto Sans"/>
                <a:ea typeface="KoPub돋움체_Pro Medium"/>
                <a:cs typeface="Noto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0" dirty="0" err="1">
                <a:solidFill>
                  <a:schemeClr val="tx1"/>
                </a:solidFill>
                <a:latin typeface="+mn-ea"/>
                <a:ea typeface="+mn-ea"/>
              </a:rPr>
              <a:t>Mirae</a:t>
            </a:r>
            <a:r>
              <a:rPr lang="en-US" altLang="ko-KR" sz="800" b="0" dirty="0">
                <a:solidFill>
                  <a:schemeClr val="tx1"/>
                </a:solidFill>
                <a:latin typeface="+mn-ea"/>
                <a:ea typeface="+mn-ea"/>
              </a:rPr>
              <a:t> Asset Securities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0B7F41E-9BF7-A344-8B56-9A61DA1B8718}"/>
              </a:ext>
            </a:extLst>
          </p:cNvPr>
          <p:cNvSpPr txBox="1">
            <a:spLocks/>
          </p:cNvSpPr>
          <p:nvPr userDrawn="1"/>
        </p:nvSpPr>
        <p:spPr>
          <a:xfrm>
            <a:off x="346318" y="6452375"/>
            <a:ext cx="3985209" cy="274324"/>
          </a:xfrm>
          <a:prstGeom prst="rect">
            <a:avLst/>
          </a:prstGeom>
        </p:spPr>
        <p:txBody>
          <a:bodyPr vert="horz" lIns="91441" tIns="45720" rIns="91441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700" b="0" i="0" kern="1200">
                <a:solidFill>
                  <a:srgbClr val="48535B"/>
                </a:solidFill>
                <a:latin typeface="Noto Sans"/>
                <a:ea typeface="KoPub돋움체_Pro Medium"/>
                <a:cs typeface="Noto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794E-FFA6-4947-8C4C-8E1008B300FF}" type="slidenum">
              <a:rPr lang="nl-NL" sz="800" b="0" i="0" kern="1200" smtClean="0">
                <a:solidFill>
                  <a:schemeClr val="tx1"/>
                </a:solidFill>
                <a:latin typeface="+mn-ea"/>
                <a:ea typeface="+mn-ea"/>
              </a:rPr>
              <a:pPr marL="0" marR="0" lvl="0" indent="0" algn="l" defTabSz="457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nl-NL" altLang="ko-KR" sz="800" b="0" i="0" kern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6" name="직선 연결선 2">
            <a:extLst>
              <a:ext uri="{FF2B5EF4-FFF2-40B4-BE49-F238E27FC236}">
                <a16:creationId xmlns:a16="http://schemas.microsoft.com/office/drawing/2014/main" xmlns="" id="{22D528F1-BE2E-1349-890D-D578D1503FE1}"/>
              </a:ext>
            </a:extLst>
          </p:cNvPr>
          <p:cNvCxnSpPr/>
          <p:nvPr userDrawn="1"/>
        </p:nvCxnSpPr>
        <p:spPr>
          <a:xfrm>
            <a:off x="411749" y="6324600"/>
            <a:ext cx="8915400" cy="0"/>
          </a:xfrm>
          <a:prstGeom prst="line">
            <a:avLst/>
          </a:prstGeom>
          <a:ln w="3175">
            <a:solidFill>
              <a:srgbClr val="E3E4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뒷표지_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906715"/>
            <a:ext cx="84201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000" b="0" i="0" baseline="0">
                <a:solidFill>
                  <a:srgbClr val="F58125"/>
                </a:solidFill>
                <a:latin typeface="+mj-ea"/>
                <a:ea typeface="+mj-ea"/>
                <a:cs typeface="Noto Sans" panose="020B0802040504020204" pitchFamily="34" charset="0"/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61" y="5612994"/>
            <a:ext cx="1975893" cy="6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_Type B_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411751" y="859879"/>
            <a:ext cx="9071999" cy="0"/>
          </a:xfrm>
          <a:prstGeom prst="line">
            <a:avLst/>
          </a:prstGeom>
          <a:ln w="15875">
            <a:solidFill>
              <a:srgbClr val="FF9C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0B7F41E-9BF7-A344-8B56-9A61DA1B8718}"/>
              </a:ext>
            </a:extLst>
          </p:cNvPr>
          <p:cNvSpPr txBox="1">
            <a:spLocks/>
          </p:cNvSpPr>
          <p:nvPr userDrawn="1"/>
        </p:nvSpPr>
        <p:spPr>
          <a:xfrm>
            <a:off x="346318" y="6564513"/>
            <a:ext cx="3985209" cy="274324"/>
          </a:xfrm>
          <a:prstGeom prst="rect">
            <a:avLst/>
          </a:prstGeom>
        </p:spPr>
        <p:txBody>
          <a:bodyPr vert="horz" lIns="91441" tIns="45720" rIns="91441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700" b="0" i="0" kern="1200">
                <a:solidFill>
                  <a:srgbClr val="48535B"/>
                </a:solidFill>
                <a:latin typeface="Noto Sans"/>
                <a:ea typeface="KoPub돋움체_Pro Medium"/>
                <a:cs typeface="Noto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794E-FFA6-4947-8C4C-8E1008B300FF}" type="slidenum">
              <a:rPr lang="nl-NL" sz="800" b="0" i="0" kern="1200" smtClean="0">
                <a:solidFill>
                  <a:schemeClr val="tx1"/>
                </a:solidFill>
                <a:latin typeface="+mn-ea"/>
                <a:ea typeface="+mn-ea"/>
              </a:rPr>
              <a:pPr marL="0" marR="0" lvl="0" indent="0" algn="l" defTabSz="457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nl-NL" altLang="ko-KR" sz="800" b="0" i="0" kern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14" name="직선 연결선 2">
            <a:extLst>
              <a:ext uri="{FF2B5EF4-FFF2-40B4-BE49-F238E27FC236}">
                <a16:creationId xmlns:a16="http://schemas.microsoft.com/office/drawing/2014/main" xmlns="" id="{22D528F1-BE2E-1349-890D-D578D1503FE1}"/>
              </a:ext>
            </a:extLst>
          </p:cNvPr>
          <p:cNvCxnSpPr/>
          <p:nvPr userDrawn="1"/>
        </p:nvCxnSpPr>
        <p:spPr>
          <a:xfrm>
            <a:off x="411749" y="6436738"/>
            <a:ext cx="8915400" cy="0"/>
          </a:xfrm>
          <a:prstGeom prst="line">
            <a:avLst/>
          </a:prstGeom>
          <a:ln w="3175">
            <a:solidFill>
              <a:srgbClr val="E3E4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1749" y="417790"/>
            <a:ext cx="8915400" cy="4094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r>
              <a:rPr lang="ko-KR" altLang="en-US" dirty="0"/>
              <a:t>텍스트를 입력하십시오</a:t>
            </a:r>
            <a:r>
              <a:rPr lang="en-US" altLang="ko-KR" dirty="0"/>
              <a:t> (16~22pt)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27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308" userDrawn="1">
          <p15:clr>
            <a:srgbClr val="FBAE40"/>
          </p15:clr>
        </p15:guide>
        <p15:guide id="4" pos="261" userDrawn="1">
          <p15:clr>
            <a:srgbClr val="FBAE40"/>
          </p15:clr>
        </p15:guide>
        <p15:guide id="5" pos="5932" userDrawn="1">
          <p15:clr>
            <a:srgbClr val="FBAE40"/>
          </p15:clr>
        </p15:guide>
        <p15:guide id="6" pos="5979" userDrawn="1">
          <p15:clr>
            <a:srgbClr val="FBAE40"/>
          </p15:clr>
        </p15:guide>
        <p15:guide id="7" pos="1715" userDrawn="1">
          <p15:clr>
            <a:srgbClr val="FBAE40"/>
          </p15:clr>
        </p15:guide>
        <p15:guide id="8" pos="4525" userDrawn="1">
          <p15:clr>
            <a:srgbClr val="FBAE40"/>
          </p15:clr>
        </p15:guide>
        <p15:guide id="9" orient="horz" pos="164" userDrawn="1">
          <p15:clr>
            <a:srgbClr val="FBAE40"/>
          </p15:clr>
        </p15:guide>
        <p15:guide id="10" orient="horz" pos="300" userDrawn="1">
          <p15:clr>
            <a:srgbClr val="FBAE40"/>
          </p15:clr>
        </p15:guide>
        <p15:guide id="11" orient="horz" pos="618" userDrawn="1">
          <p15:clr>
            <a:srgbClr val="FBAE40"/>
          </p15:clr>
        </p15:guide>
        <p15:guide id="12" orient="horz" pos="3884" userDrawn="1">
          <p15:clr>
            <a:srgbClr val="FBAE40"/>
          </p15:clr>
        </p15:guide>
        <p15:guide id="13" orient="horz" pos="22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83" r:id="rId3"/>
    <p:sldLayoutId id="2147483697" r:id="rId4"/>
    <p:sldLayoutId id="2147483698" r:id="rId5"/>
  </p:sldLayoutIdLst>
  <p:hf hdr="0" ftr="0" dt="0"/>
  <p:txStyles>
    <p:titleStyle>
      <a:lvl1pPr algn="ctr" defTabSz="45716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Noto Sans"/>
          <a:ea typeface="+mj-ea"/>
          <a:cs typeface="Noto Sans"/>
        </a:defRPr>
      </a:lvl1pPr>
    </p:titleStyle>
    <p:bodyStyle>
      <a:lvl1pPr marL="342872" indent="-342872" algn="l" defTabSz="457161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Noto Sans"/>
          <a:ea typeface="+mn-ea"/>
          <a:cs typeface="Noto Sans"/>
        </a:defRPr>
      </a:lvl1pPr>
      <a:lvl2pPr marL="742887" indent="-285725" algn="l" defTabSz="457161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Noto Sans"/>
          <a:ea typeface="+mn-ea"/>
          <a:cs typeface="Noto Sans"/>
        </a:defRPr>
      </a:lvl2pPr>
      <a:lvl3pPr marL="1142905" indent="-228582" algn="l" defTabSz="457161" rtl="0" eaLnBrk="1" latinLnBrk="1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Noto Sans"/>
          <a:ea typeface="+mn-ea"/>
          <a:cs typeface="Noto Sans"/>
        </a:defRPr>
      </a:lvl3pPr>
      <a:lvl4pPr marL="1600064" indent="-228582" algn="l" defTabSz="457161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Noto Sans"/>
          <a:ea typeface="+mn-ea"/>
          <a:cs typeface="Noto Sans"/>
        </a:defRPr>
      </a:lvl4pPr>
      <a:lvl5pPr marL="2057227" indent="-228582" algn="l" defTabSz="457161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Noto Sans"/>
          <a:ea typeface="+mn-ea"/>
          <a:cs typeface="Noto Sans"/>
        </a:defRPr>
      </a:lvl5pPr>
      <a:lvl6pPr marL="2514390" indent="-228582" algn="l" defTabSz="457161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2" algn="l" defTabSz="457161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457161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457161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45716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9.tmp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tmp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chart" Target="../charts/char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8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51.xml"/><Relationship Id="rId7" Type="http://schemas.openxmlformats.org/officeDocument/2006/relationships/chart" Target="../charts/char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8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8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image" Target="../media/image8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13.tmp"/><Relationship Id="rId5" Type="http://schemas.openxmlformats.org/officeDocument/2006/relationships/tags" Target="../tags/tag108.xml"/><Relationship Id="rId10" Type="http://schemas.openxmlformats.org/officeDocument/2006/relationships/image" Target="../media/image12.tmp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8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5.tmp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6.tmp"/><Relationship Id="rId4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7.tmp"/><Relationship Id="rId5" Type="http://schemas.openxmlformats.org/officeDocument/2006/relationships/tags" Target="../tags/tag161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6.xml"/><Relationship Id="rId4" Type="http://schemas.openxmlformats.org/officeDocument/2006/relationships/image" Target="../media/image19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0.tmp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image" Target="../media/image22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image" Target="../media/image8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8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image" Target="../media/image8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image" Target="../media/image8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image" Target="../media/image8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image" Target="../media/image8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image" Target="../media/image8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image" Target="../media/image8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image" Target="../media/image8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8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8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8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8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image" Target="../media/image8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image" Target="../media/image8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1.xml"/><Relationship Id="rId7" Type="http://schemas.openxmlformats.org/officeDocument/2006/relationships/image" Target="../media/image4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image" Target="../media/image7.png"/><Relationship Id="rId4" Type="http://schemas.openxmlformats.org/officeDocument/2006/relationships/tags" Target="../tags/tag12.xml"/><Relationship Id="rId9" Type="http://schemas.openxmlformats.org/officeDocument/2006/relationships/image" Target="../media/image6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5.xml"/><Relationship Id="rId6" Type="http://schemas.openxmlformats.org/officeDocument/2006/relationships/image" Target="../media/image1.png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30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40.xml"/><Relationship Id="rId10" Type="http://schemas.openxmlformats.org/officeDocument/2006/relationships/tags" Target="../tags/tag245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55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82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tags" Target="../tags/tag30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image" Target="../media/image25.tmp"/><Relationship Id="rId4" Type="http://schemas.openxmlformats.org/officeDocument/2006/relationships/tags" Target="../tags/tag305.xml"/><Relationship Id="rId9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4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9" Type="http://schemas.openxmlformats.org/officeDocument/2006/relationships/image" Target="../media/image26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27.tmp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28.tmp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5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0679"/>
            <a:ext cx="9894174" cy="71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xmlns="" id="{112EAD01-2913-46C2-A952-972AB9A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7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12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542997" y="2912179"/>
            <a:ext cx="2893983" cy="15302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1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 </a:t>
            </a:r>
            <a:endParaRPr lang="ko-KR" altLang="en-US" sz="11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14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2023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년 운용현황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수익률</a:t>
            </a:r>
            <a:endParaRPr lang="ko-KR" altLang="en-US" sz="2401" b="1" dirty="0">
              <a:solidFill>
                <a:schemeClr val="accent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7E2D3B99-D277-4230-ABED-64CDC1DD4E9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xmlns="" id="{6C00BAD9-C9BD-4E50-AA8A-34076C2A1A7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A492DC6-318E-41FE-83A4-2043D9FC15A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747741" y="2737621"/>
              <a:ext cx="1541814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목표수익률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(4.5%)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대비 초과성과 달성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!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B1B465E4-7858-4620-874E-E7C79E5BC19B}"/>
                </a:ext>
              </a:extLst>
            </p:cNvPr>
            <p:cNvSpPr/>
            <p:nvPr/>
          </p:nvSpPr>
          <p:spPr>
            <a:xfrm>
              <a:off x="7370491" y="2781124"/>
              <a:ext cx="67673" cy="11020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64EFFD96-6D4D-4E00-991E-22AA5F7B93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068789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4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7.66%</a:t>
            </a:r>
            <a:r>
              <a:rPr lang="en-US" altLang="ko-KR" sz="19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en-US" altLang="ko-KR" sz="20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’22.10.1 </a:t>
            </a:r>
            <a:r>
              <a:rPr lang="en-US" altLang="ko-KR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~ ’23.12.31)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D8059D16-AA2A-4FC0-97F6-1FDE5E0841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46" y="295928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누적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DF78403-A915-4D22-885C-58ADA1C65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6763" y="3817786"/>
            <a:ext cx="7552474" cy="2568298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8596C90E-A7F9-42D8-B855-8619781B97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76763" y="6462553"/>
            <a:ext cx="1972437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 홈페이지</a:t>
            </a:r>
            <a:endParaRPr lang="ko-KR" altLang="en-US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accent4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B1B465E4-7858-4620-874E-E7C79E5BC19B}"/>
              </a:ext>
            </a:extLst>
          </p:cNvPr>
          <p:cNvSpPr/>
          <p:nvPr/>
        </p:nvSpPr>
        <p:spPr>
          <a:xfrm>
            <a:off x="8479294" y="1474103"/>
            <a:ext cx="216001" cy="216001"/>
          </a:xfrm>
          <a:prstGeom prst="ellipse">
            <a:avLst/>
          </a:prstGeom>
          <a:solidFill>
            <a:srgbClr val="AFFFF5"/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사각형: 둥근 모서리 21">
            <a:extLst>
              <a:ext uri="{FF2B5EF4-FFF2-40B4-BE49-F238E27FC236}">
                <a16:creationId xmlns:a16="http://schemas.microsoft.com/office/drawing/2014/main" xmlns="" id="{64EFFD96-6D4D-4E00-991E-22AA5F7B93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80495" y="2290467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6.97%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(’23.1.1 ~ ’23.12.31)</a:t>
            </a:r>
          </a:p>
        </p:txBody>
      </p:sp>
      <p:sp>
        <p:nvSpPr>
          <p:cNvPr id="16" name="사각형: 둥근 모서리 23">
            <a:extLst>
              <a:ext uri="{FF2B5EF4-FFF2-40B4-BE49-F238E27FC236}">
                <a16:creationId xmlns:a16="http://schemas.microsoft.com/office/drawing/2014/main" xmlns="" id="{D8059D16-AA2A-4FC0-97F6-1FDE5E0841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787" y="2180961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2023</a:t>
            </a:r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5134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2023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년 운용현황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포트폴리오</a:t>
            </a:r>
            <a:endParaRPr lang="ko-KR" altLang="en-US" sz="2401" b="1" dirty="0">
              <a:solidFill>
                <a:schemeClr val="accent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93C8FA6-DA4D-42DD-A099-B675EF95C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87" y="2245978"/>
            <a:ext cx="6190209" cy="3360889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7E2D3B99-D277-4230-ABED-64CDC1DD4E9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xmlns="" id="{6C00BAD9-C9BD-4E50-AA8A-34076C2A1A7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A492DC6-318E-41FE-83A4-2043D9FC15A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49357" y="2739523"/>
              <a:ext cx="1886839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57161">
                <a:defRPr/>
              </a:pPr>
              <a:r>
                <a:rPr kumimoji="1" lang="ko-KR" altLang="en-US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채권</a:t>
              </a:r>
              <a:r>
                <a:rPr kumimoji="1" lang="en-US" altLang="ko-KR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안전자산</a:t>
              </a:r>
              <a:r>
                <a:rPr kumimoji="1" lang="en-US" altLang="ko-KR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r>
                <a:rPr kumimoji="1" lang="ko-KR" altLang="en-US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비중 약 </a:t>
              </a:r>
              <a:r>
                <a:rPr kumimoji="1" lang="en-US" altLang="ko-KR" sz="2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81% </a:t>
              </a:r>
              <a:r>
                <a:rPr kumimoji="1" lang="en-US" altLang="ko-KR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☞ </a:t>
              </a:r>
              <a:r>
                <a:rPr kumimoji="1" lang="ko-KR" altLang="en-US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안정성 최우선</a:t>
              </a:r>
              <a:r>
                <a:rPr kumimoji="1" lang="en-US" altLang="ko-KR" sz="2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!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EA50FD93-6063-4EDE-815A-FFB4A7FCF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71620"/>
              </p:ext>
            </p:extLst>
          </p:nvPr>
        </p:nvGraphicFramePr>
        <p:xfrm>
          <a:off x="6997996" y="2644960"/>
          <a:ext cx="2103746" cy="292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873">
                  <a:extLst>
                    <a:ext uri="{9D8B030D-6E8A-4147-A177-3AD203B41FA5}">
                      <a16:colId xmlns:a16="http://schemas.microsoft.com/office/drawing/2014/main" xmlns="" val="587197311"/>
                    </a:ext>
                  </a:extLst>
                </a:gridCol>
                <a:gridCol w="1051873">
                  <a:extLst>
                    <a:ext uri="{9D8B030D-6E8A-4147-A177-3AD203B41FA5}">
                      <a16:colId xmlns:a16="http://schemas.microsoft.com/office/drawing/2014/main" xmlns="" val="32953989"/>
                    </a:ext>
                  </a:extLst>
                </a:gridCol>
              </a:tblGrid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자산군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비중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746404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단기자금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8.0%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092351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국내채권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65.3%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937362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해외채권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15.5%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522656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해외주식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6.5%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120944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국내주식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4.76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018575"/>
                  </a:ext>
                </a:extLst>
              </a:tr>
              <a:tr h="417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대체투자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652873"/>
                  </a:ext>
                </a:extLst>
              </a:tr>
            </a:tbl>
          </a:graphicData>
        </a:graphic>
      </p:graphicFrame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DDCFB22B-74EF-4995-B2E8-947296DBBFC3}"/>
              </a:ext>
            </a:extLst>
          </p:cNvPr>
          <p:cNvSpPr/>
          <p:nvPr/>
        </p:nvSpPr>
        <p:spPr>
          <a:xfrm>
            <a:off x="6997996" y="3474616"/>
            <a:ext cx="2097382" cy="8551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8CD00C56-34EF-44D2-9FFB-EB40E7560F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7787" y="5606867"/>
            <a:ext cx="2721797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 홈페이지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(2023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년말 기준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accent4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B1B465E4-7858-4620-874E-E7C79E5BC19B}"/>
              </a:ext>
            </a:extLst>
          </p:cNvPr>
          <p:cNvSpPr/>
          <p:nvPr/>
        </p:nvSpPr>
        <p:spPr>
          <a:xfrm>
            <a:off x="1288292" y="1484589"/>
            <a:ext cx="216001" cy="216001"/>
          </a:xfrm>
          <a:prstGeom prst="ellipse">
            <a:avLst/>
          </a:prstGeom>
          <a:solidFill>
            <a:srgbClr val="AFFFF5"/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B1B465E4-7858-4620-874E-E7C79E5BC19B}"/>
              </a:ext>
            </a:extLst>
          </p:cNvPr>
          <p:cNvSpPr/>
          <p:nvPr/>
        </p:nvSpPr>
        <p:spPr>
          <a:xfrm>
            <a:off x="8479294" y="1474103"/>
            <a:ext cx="216001" cy="216001"/>
          </a:xfrm>
          <a:prstGeom prst="ellipse">
            <a:avLst/>
          </a:prstGeom>
          <a:solidFill>
            <a:srgbClr val="AFFFF5"/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49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2023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년 운용현황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자산군별 수익률</a:t>
            </a:r>
            <a:endParaRPr lang="ko-KR" altLang="en-US" sz="2401" b="1" dirty="0">
              <a:solidFill>
                <a:schemeClr val="accent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6D00377A-7478-4890-B6A3-7116AEB7AABB}"/>
              </a:ext>
            </a:extLst>
          </p:cNvPr>
          <p:cNvSpPr/>
          <p:nvPr/>
        </p:nvSpPr>
        <p:spPr>
          <a:xfrm>
            <a:off x="411749" y="1065401"/>
            <a:ext cx="4051194" cy="1023456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30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6.61%</a:t>
            </a:r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FD81786F-FD64-4AF8-BADC-AEA733FB29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937676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채권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E00DC90E-E119-4F21-A2FE-D4F1358EA9F4}"/>
              </a:ext>
            </a:extLst>
          </p:cNvPr>
          <p:cNvSpPr/>
          <p:nvPr/>
        </p:nvSpPr>
        <p:spPr>
          <a:xfrm>
            <a:off x="411749" y="2426534"/>
            <a:ext cx="4051194" cy="1023456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30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5.65%</a:t>
            </a:r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7FB24EE6-ECD3-4C17-B2B5-EBD15CF7281A}"/>
              </a:ext>
            </a:extLst>
          </p:cNvPr>
          <p:cNvSpPr/>
          <p:nvPr/>
        </p:nvSpPr>
        <p:spPr>
          <a:xfrm>
            <a:off x="5449422" y="1055072"/>
            <a:ext cx="4051194" cy="1023456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30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2.88%</a:t>
            </a:r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ABB0A880-2ADF-4A68-9AD3-08FDDFF4E0A6}"/>
              </a:ext>
            </a:extLst>
          </p:cNvPr>
          <p:cNvSpPr/>
          <p:nvPr/>
        </p:nvSpPr>
        <p:spPr>
          <a:xfrm>
            <a:off x="5449422" y="2426534"/>
            <a:ext cx="4051194" cy="1023456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30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3.02%</a:t>
            </a:r>
            <a:r>
              <a:rPr lang="en-US" altLang="ko-KR" sz="2200" b="1">
                <a:solidFill>
                  <a:schemeClr val="accent4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xmlns="" id="{816C3BCB-52D7-447A-AD40-42C2EF4FAA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29121" y="937676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해외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채권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E8EB2B90-C54E-496A-B565-D8F4F480E3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8265" y="2306563"/>
            <a:ext cx="1263404" cy="1263398"/>
          </a:xfrm>
          <a:prstGeom prst="ellipse">
            <a:avLst/>
          </a:prstGeom>
          <a:solidFill>
            <a:srgbClr val="FF9C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해외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주식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xmlns="" id="{64008C85-97F9-4A8B-8A70-EE0854CE6A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29121" y="2306563"/>
            <a:ext cx="1263404" cy="1263398"/>
          </a:xfrm>
          <a:prstGeom prst="ellipse">
            <a:avLst/>
          </a:prstGeom>
          <a:solidFill>
            <a:srgbClr val="FF9C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주식</a:t>
            </a: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xmlns="" id="{AB54073E-AF71-43B5-9542-589CE91CD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71342"/>
              </p:ext>
            </p:extLst>
          </p:nvPr>
        </p:nvGraphicFramePr>
        <p:xfrm>
          <a:off x="2667000" y="36345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212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b="1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29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sp>
        <p:nvSpPr>
          <p:cNvPr id="30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506421" y="2903035"/>
            <a:ext cx="2893983" cy="153026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1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24 </a:t>
            </a:r>
            <a:endParaRPr lang="ko-KR" altLang="en-US" sz="11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017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퇴직연금 도입률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중소사업장의 </a:t>
            </a: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약 </a:t>
            </a: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24%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만이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퇴직연금제도 도입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4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24</a:t>
            </a:r>
            <a:endParaRPr lang="ko-KR" altLang="en-US" sz="4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26C540F8-0E5D-4182-A3B0-C5383EB73EE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87" y="2919827"/>
            <a:ext cx="8290428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xmlns="" id="{5E58D95C-0ECD-471B-990F-F33A20636C4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34DCB75-B14E-489F-A555-1295A6B0A5E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724460" y="2745472"/>
              <a:ext cx="1662849" cy="1570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대기업 </a:t>
              </a: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vs </a:t>
              </a: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중소기업 間 노후소득 양극화 심화</a:t>
              </a: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”</a:t>
              </a:r>
              <a:endParaRPr kumimoji="1" lang="ko-KR" altLang="en-US" sz="20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9AA6CA0-1EF9-4AA1-B92F-619E17F48AE0}"/>
                </a:ext>
              </a:extLst>
            </p:cNvPr>
            <p:cNvSpPr/>
            <p:nvPr/>
          </p:nvSpPr>
          <p:spPr>
            <a:xfrm>
              <a:off x="7414288" y="2781125"/>
              <a:ext cx="67673" cy="11020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7C615EC7-07D6-4BD5-A1C3-E44828A1F801}"/>
              </a:ext>
            </a:extLst>
          </p:cNvPr>
          <p:cNvSpPr/>
          <p:nvPr/>
        </p:nvSpPr>
        <p:spPr>
          <a:xfrm>
            <a:off x="1644654" y="3890874"/>
            <a:ext cx="2642121" cy="371654"/>
          </a:xfrm>
          <a:prstGeom prst="roundRect">
            <a:avLst>
              <a:gd name="adj" fmla="val 277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4" latinLnBrk="1">
              <a:lnSpc>
                <a:spcPct val="125000"/>
              </a:lnSpc>
              <a:defRPr/>
            </a:pPr>
            <a:r>
              <a:rPr lang="ko-KR" altLang="en-US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 규모별 도입률</a:t>
            </a:r>
            <a:endParaRPr lang="en-US" altLang="ko-KR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xmlns="" id="{7D810C4C-0E02-4ECC-93EB-52C878AD4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831398"/>
              </p:ext>
            </p:extLst>
          </p:nvPr>
        </p:nvGraphicFramePr>
        <p:xfrm>
          <a:off x="1651000" y="4257755"/>
          <a:ext cx="6604000" cy="177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4D690F41-72B2-460A-AF6A-23894C265D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51001" y="6086718"/>
            <a:ext cx="2185988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금융감독원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 공시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49AA6CA0-1EF9-4AA1-B92F-619E17F48AE0}"/>
              </a:ext>
            </a:extLst>
          </p:cNvPr>
          <p:cNvSpPr/>
          <p:nvPr/>
        </p:nvSpPr>
        <p:spPr>
          <a:xfrm>
            <a:off x="8506726" y="3171377"/>
            <a:ext cx="216001" cy="216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6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b="1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29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sp>
        <p:nvSpPr>
          <p:cNvPr id="30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478989" y="2903035"/>
            <a:ext cx="2893983" cy="153026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1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1.5 </a:t>
            </a:r>
            <a:endParaRPr lang="ko-KR" altLang="en-US" sz="11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4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퇴직연금 수익률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퇴직연금 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5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연환산 수익률은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1.5%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로 저조한 수준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61371">
              <a:defRPr/>
            </a:pPr>
            <a:r>
              <a:rPr lang="en-US" altLang="ko-KR" sz="4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1.5</a:t>
            </a:r>
            <a:endParaRPr lang="ko-KR" altLang="en-US" sz="4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26C540F8-0E5D-4182-A3B0-C5383EB73EE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87" y="2919827"/>
            <a:ext cx="8290428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xmlns="" id="{5E58D95C-0ECD-471B-990F-F33A20636C4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34DCB75-B14E-489F-A555-1295A6B0A5E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7064" y="2745472"/>
              <a:ext cx="1957652" cy="1570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근로자 퇴직연금 관심 부족 </a:t>
              </a: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&amp; </a:t>
              </a: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원리금지급형상품 집중</a:t>
              </a:r>
              <a:r>
                <a:rPr kumimoji="1" lang="en-US" altLang="ko-KR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”</a:t>
              </a:r>
              <a:endParaRPr kumimoji="1" lang="ko-KR" altLang="en-US" sz="20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4D690F41-72B2-460A-AF6A-23894C265D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22191" y="6191752"/>
            <a:ext cx="3079907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금융감독원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 공시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(2022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년말 기준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49AA6CA0-1EF9-4AA1-B92F-619E17F48AE0}"/>
              </a:ext>
            </a:extLst>
          </p:cNvPr>
          <p:cNvSpPr/>
          <p:nvPr/>
        </p:nvSpPr>
        <p:spPr>
          <a:xfrm>
            <a:off x="1428085" y="3171378"/>
            <a:ext cx="216001" cy="216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49AA6CA0-1EF9-4AA1-B92F-619E17F48AE0}"/>
              </a:ext>
            </a:extLst>
          </p:cNvPr>
          <p:cNvSpPr/>
          <p:nvPr/>
        </p:nvSpPr>
        <p:spPr>
          <a:xfrm>
            <a:off x="8506726" y="3171377"/>
            <a:ext cx="216001" cy="216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사각형: 둥근 모서리 15">
            <a:extLst>
              <a:ext uri="{FF2B5EF4-FFF2-40B4-BE49-F238E27FC236}">
                <a16:creationId xmlns:a16="http://schemas.microsoft.com/office/drawing/2014/main" xmlns="" id="{ADBAA5BC-AF9F-462D-B7F0-81F0C3F0CB47}"/>
              </a:ext>
            </a:extLst>
          </p:cNvPr>
          <p:cNvSpPr/>
          <p:nvPr/>
        </p:nvSpPr>
        <p:spPr>
          <a:xfrm>
            <a:off x="1406534" y="3723121"/>
            <a:ext cx="2632058" cy="371654"/>
          </a:xfrm>
          <a:prstGeom prst="roundRect">
            <a:avLst>
              <a:gd name="adj" fmla="val 277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4" latinLnBrk="1">
              <a:lnSpc>
                <a:spcPct val="125000"/>
              </a:lnSpc>
              <a:defRPr/>
            </a:pPr>
            <a:r>
              <a:rPr lang="en-US" altLang="ko-KR" sz="14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</a:t>
            </a:r>
            <a:r>
              <a:rPr lang="ko-KR" altLang="en-US" sz="14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장기수익률</a:t>
            </a:r>
            <a:endParaRPr lang="en-US" altLang="ko-KR" sz="1000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사각형: 둥근 모서리 25">
            <a:extLst>
              <a:ext uri="{FF2B5EF4-FFF2-40B4-BE49-F238E27FC236}">
                <a16:creationId xmlns:a16="http://schemas.microsoft.com/office/drawing/2014/main" xmlns="" id="{03F6ACC2-B052-4796-BD35-9D82CE5F952B}"/>
              </a:ext>
            </a:extLst>
          </p:cNvPr>
          <p:cNvSpPr/>
          <p:nvPr/>
        </p:nvSpPr>
        <p:spPr>
          <a:xfrm>
            <a:off x="5980941" y="3752850"/>
            <a:ext cx="2632058" cy="371654"/>
          </a:xfrm>
          <a:prstGeom prst="roundRect">
            <a:avLst>
              <a:gd name="adj" fmla="val 277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4" latinLnBrk="1">
              <a:lnSpc>
                <a:spcPct val="125000"/>
              </a:lnSpc>
              <a:defRPr/>
            </a:pPr>
            <a:r>
              <a:rPr lang="en-US" altLang="ko-KR" sz="14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</a:t>
            </a:r>
            <a:r>
              <a:rPr lang="ko-KR" altLang="en-US" sz="14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적립금 운용현황</a:t>
            </a:r>
            <a:endParaRPr lang="en-US" altLang="ko-KR" sz="1000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34" name="차트 33">
            <a:extLst>
              <a:ext uri="{FF2B5EF4-FFF2-40B4-BE49-F238E27FC236}">
                <a16:creationId xmlns:a16="http://schemas.microsoft.com/office/drawing/2014/main" xmlns="" id="{5A2E4164-2660-4CB8-8BB3-7DF4ADBE1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06834"/>
              </p:ext>
            </p:extLst>
          </p:nvPr>
        </p:nvGraphicFramePr>
        <p:xfrm>
          <a:off x="884237" y="4124504"/>
          <a:ext cx="3651187" cy="204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차트 35"/>
          <p:cNvGraphicFramePr/>
          <p:nvPr>
            <p:extLst>
              <p:ext uri="{D42A27DB-BD31-4B8C-83A1-F6EECF244321}">
                <p14:modId xmlns:p14="http://schemas.microsoft.com/office/powerpoint/2010/main" val="1254394977"/>
              </p:ext>
            </p:extLst>
          </p:nvPr>
        </p:nvGraphicFramePr>
        <p:xfrm>
          <a:off x="5290568" y="4094775"/>
          <a:ext cx="4004813" cy="23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879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b="1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29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sp>
        <p:nvSpPr>
          <p:cNvPr id="30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506421" y="2903035"/>
            <a:ext cx="2893983" cy="153026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1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 </a:t>
            </a:r>
            <a:endParaRPr lang="ko-KR" altLang="en-US" sz="11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68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가입요건 및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비교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FAC5D161-FF98-41C1-9E6D-51D3F9B322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90" y="2919827"/>
            <a:ext cx="8290429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xmlns="" id="{CE58F8F6-E357-40F5-A20C-5677824036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1B730D0-7AC3-4AC5-881E-56F55F283BE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082244" y="2735978"/>
              <a:ext cx="1002430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푸른씨앗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vs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퇴직연금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DC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8FA56DD-2C23-4345-A239-0E8DB66601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5085" y="4809724"/>
            <a:ext cx="6585358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가입대상 ☞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30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 이하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모든 사업장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32982EBB-9E61-4456-86C7-1C6CFD8FBD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25085" y="5369575"/>
            <a:ext cx="6585358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재정지원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/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수수료 면제 ☞  가능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불가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D7F468D2-2704-4F7D-8AFE-6D49379721A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25085" y="5935495"/>
            <a:ext cx="6585358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운용주체 ☞  근로복지공단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05DB76D6-BBB0-4700-948B-702204C22B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4809724"/>
            <a:ext cx="1718040" cy="1574358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차이점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3DF8EE46-FC66-4966-B0B0-59F8B0BBDB5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79754" y="401345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부담금 수준</a:t>
            </a:r>
            <a:r>
              <a:rPr lang="en-US" altLang="ko-KR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임금총액의 </a:t>
            </a:r>
            <a:r>
              <a:rPr lang="en-US" altLang="ko-KR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1/12)</a:t>
            </a:r>
            <a:r>
              <a:rPr lang="en-US" altLang="ko-KR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 수준</a:t>
            </a:r>
            <a:r>
              <a:rPr lang="en-US" altLang="ko-KR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중도인출 가능</a:t>
            </a:r>
            <a:r>
              <a:rPr lang="en-US" altLang="ko-KR" sz="20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ACC77FA7-A246-4FB5-865D-5FC7B664B4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6" y="390394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유사점</a:t>
            </a:r>
          </a:p>
        </p:txBody>
      </p:sp>
      <p:sp>
        <p:nvSpPr>
          <p:cNvPr id="30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</a:t>
            </a: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 이하 중소사업장만 가입 가능</a:t>
            </a: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en-US" altLang="ko-KR" sz="3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4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endParaRPr lang="ko-KR" altLang="en-US" sz="4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xmlns="" id="{49AA6CA0-1EF9-4AA1-B92F-619E17F48AE0}"/>
              </a:ext>
            </a:extLst>
          </p:cNvPr>
          <p:cNvSpPr/>
          <p:nvPr/>
        </p:nvSpPr>
        <p:spPr>
          <a:xfrm>
            <a:off x="1428085" y="3171378"/>
            <a:ext cx="216001" cy="216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49AA6CA0-1EF9-4AA1-B92F-619E17F48AE0}"/>
              </a:ext>
            </a:extLst>
          </p:cNvPr>
          <p:cNvSpPr/>
          <p:nvPr/>
        </p:nvSpPr>
        <p:spPr>
          <a:xfrm>
            <a:off x="8506726" y="3171377"/>
            <a:ext cx="216001" cy="216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4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>
            <a:extLst>
              <a:ext uri="{FF2B5EF4-FFF2-40B4-BE49-F238E27FC236}">
                <a16:creationId xmlns:a16="http://schemas.microsoft.com/office/drawing/2014/main" xmlns="" id="{D062F578-B6A8-47A7-8E76-17F390A8C14F}"/>
              </a:ext>
            </a:extLst>
          </p:cNvPr>
          <p:cNvSpPr txBox="1">
            <a:spLocks/>
          </p:cNvSpPr>
          <p:nvPr/>
        </p:nvSpPr>
        <p:spPr>
          <a:xfrm>
            <a:off x="365758" y="1242696"/>
            <a:ext cx="9323707" cy="54006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안녕하세요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 이사장 박종길 입니다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푸른씨앗은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 이하 소규모 기업의 퇴직연금 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도입률을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높이고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 근로자의 노후소득 보장에 기여하고자 도입된</a:t>
            </a: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 유일의 공적 퇴직급여제도입니다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공공기관인 근로복지공단이 직접 운영하며 기금화한 자금은 전문성이 높은 자산운용전담기관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미래에셋증권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삼성자산운용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배정하여</a:t>
            </a: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안정적인 수익률을 추구하게 됩니다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푸른씨앗은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지난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2022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9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월부터 시작해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5000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여개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사업장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7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 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7000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여명의 근로자가 가입하였고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약 </a:t>
            </a:r>
            <a:r>
              <a:rPr lang="en-US" altLang="ko-KR" sz="1200" b="1" dirty="0" smtClean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5000</a:t>
            </a:r>
            <a:r>
              <a:rPr lang="ko-KR" altLang="en-US" sz="1200" b="1" dirty="0" err="1" smtClean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억원이</a:t>
            </a:r>
            <a:r>
              <a:rPr lang="ko-KR" altLang="en-US" sz="1200" b="1" dirty="0" smtClean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적립되어</a:t>
            </a: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단기간에 빠른 성장세를 보이고 있습니다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또한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작년 한해 약 </a:t>
            </a:r>
            <a:r>
              <a:rPr lang="en-US" altLang="ko-KR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7%</a:t>
            </a:r>
            <a:r>
              <a:rPr lang="ko-KR" altLang="en-US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 우수한 수익률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을 기록해 그 동안 낮은 수익률에 머물던 퇴직연금 시장에 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새바람을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일으키며</a:t>
            </a: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푸른씨앗의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중요성과 그 역할이 더욱 부각되고 있습니다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특히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올해는 정부의 재정지원이 훨씬 강화되었습니다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그 동안 </a:t>
            </a:r>
            <a:r>
              <a:rPr lang="ko-KR" altLang="en-US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사업주에게만 지급했던 지원금을 근로자에게도 동일하게 지원하는 방안이 신설되었습니다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이는 </a:t>
            </a:r>
            <a:r>
              <a:rPr lang="ko-KR" altLang="en-US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근로자의 퇴직급여가 </a:t>
            </a:r>
            <a:endParaRPr lang="en-US" altLang="ko-KR" sz="1200" b="1" u="sng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 </a:t>
            </a:r>
            <a:r>
              <a:rPr lang="ko-KR" altLang="en-US" sz="1200" b="1" u="sng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만큼 늘어나는 효과가 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있어 보다 실질적인 노후준비에 기여할 것으로 기대됩니다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endParaRPr lang="en-US" altLang="ko-KR" sz="1200" b="1" dirty="0" smtClean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사업주 재정지원 역시 확대되었으며</a:t>
            </a:r>
            <a:r>
              <a:rPr lang="en-US" altLang="ko-KR" sz="1200" b="1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200" b="1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이와 더불어 </a:t>
            </a:r>
            <a:r>
              <a:rPr lang="ko-KR" altLang="en-US" sz="1200" b="1" u="sng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올해 </a:t>
            </a:r>
            <a:r>
              <a:rPr lang="ko-KR" altLang="en-US" sz="1200" b="1" u="sng" spc="-20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가입시</a:t>
            </a:r>
            <a:r>
              <a:rPr lang="ko-KR" altLang="en-US" sz="1200" b="1" u="sng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200" b="1" u="sng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200" b="1" u="sng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수수료를 면제</a:t>
            </a:r>
            <a:r>
              <a:rPr lang="ko-KR" altLang="en-US" sz="1200" b="1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해 줌으로써 경제적 부담을 크게 낮춰 드리고자 합니다</a:t>
            </a:r>
            <a:r>
              <a:rPr lang="en-US" altLang="ko-KR" sz="1200" b="1" spc="-20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푸른씨앗에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각별한 애정을 보여주신 점 깊이 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감사드리며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 근로자의 든든한 노후생활 보장을 위해 근로복지공단 </a:t>
            </a:r>
            <a:r>
              <a:rPr lang="ko-KR" altLang="en-US" sz="1200" b="1" dirty="0" err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푸른씨앗이</a:t>
            </a:r>
            <a:r>
              <a:rPr lang="ko-KR" altLang="en-US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함께 하겠습니다</a:t>
            </a:r>
            <a:r>
              <a:rPr lang="en-US" altLang="ko-KR" sz="12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>
              <a:lnSpc>
                <a:spcPct val="114000"/>
              </a:lnSpc>
            </a:pPr>
            <a:endParaRPr lang="en-US" altLang="ko-KR" sz="12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4000"/>
              </a:lnSpc>
            </a:pPr>
            <a:r>
              <a:rPr lang="ko-KR" altLang="en-US" sz="16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 이사장 박종길</a:t>
            </a:r>
            <a:endParaRPr lang="en-US" altLang="ko-KR" sz="16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D9F940B-C6C1-40B1-8697-D748E7F2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1"/>
            <a:ext cx="9906000" cy="11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4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AF5DE578-B435-4769-B51A-6D161D7BC7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D737198-BFBA-4FE1-B166-CE66C8344B3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DE4E8DE7-48E0-43AF-9F04-A7F3D8F70CC8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E08F0B3D-AA74-4D85-BFC7-8269609417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020FFFA0-77BF-4FB7-BF3A-3CDD38864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206E4E1B-9140-444B-8D7D-9AE9F4E72C42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29C43CE6-4783-4892-A2AB-575D5FFDE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DD1CA68-08FD-4B9C-9508-DE063E00A1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</p:grpSp>
      <p:sp>
        <p:nvSpPr>
          <p:cNvPr id="27" name="제목 5">
            <a:extLst>
              <a:ext uri="{FF2B5EF4-FFF2-40B4-BE49-F238E27FC236}">
                <a16:creationId xmlns:a16="http://schemas.microsoft.com/office/drawing/2014/main" xmlns="" id="{82047F3C-251F-4047-BCB8-856CD4E25338}"/>
              </a:ext>
            </a:extLst>
          </p:cNvPr>
          <p:cNvSpPr txBox="1">
            <a:spLocks/>
          </p:cNvSpPr>
          <p:nvPr/>
        </p:nvSpPr>
        <p:spPr>
          <a:xfrm>
            <a:off x="3566161" y="3084908"/>
            <a:ext cx="2790966" cy="11185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72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4,824</a:t>
            </a:r>
            <a:endParaRPr lang="ko-KR" altLang="en-US" sz="72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 dirty="0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 dirty="0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 dirty="0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 dirty="0">
                <a:latin typeface="바탕" panose="02030600000101010101" pitchFamily="18" charset="-127"/>
                <a:ea typeface="바탕" panose="02030600000101010101" pitchFamily="18" charset="-127"/>
              </a:rPr>
              <a:t> 재정지원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국가의 재정지원 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사업주와 근로자 모두에게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 </a:t>
            </a: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4,824</a:t>
            </a: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endParaRPr lang="en-US" altLang="ko-KR" sz="3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61371">
              <a:defRPr/>
            </a:pPr>
            <a:r>
              <a:rPr lang="en-US" altLang="ko-KR" sz="2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4,824</a:t>
            </a:r>
            <a:endParaRPr lang="ko-KR" altLang="en-US" sz="2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xmlns="" id="{8B716179-F774-4179-8EC6-912D4507EC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675756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사업주 부담금의 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☞ 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사업주와 근로자 모두에게 지급</a:t>
            </a:r>
            <a:endParaRPr lang="en-US" altLang="ko-KR" sz="19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5EE14138-0DBA-4052-A358-E799B1E094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46" y="356625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수준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xmlns="" id="{BC9702C0-3992-48DC-A576-DA6F9DB9B68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7313" y="4431965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xmlns="" id="{260E15F6-50CA-41E7-AD34-78106139C7A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94605" y="4322457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79754" y="2917397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월급여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268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미만 근로자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최저임금의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130%)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6" y="2807889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대상</a:t>
            </a:r>
          </a:p>
        </p:txBody>
      </p:sp>
      <p:sp>
        <p:nvSpPr>
          <p:cNvPr id="21" name="사각형: 둥근 모서리 46">
            <a:extLst>
              <a:ext uri="{FF2B5EF4-FFF2-40B4-BE49-F238E27FC236}">
                <a16:creationId xmlns:a16="http://schemas.microsoft.com/office/drawing/2014/main" xmlns="" id="{AB49518F-A0F7-4FEF-A1F2-718FB7FC583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63501" y="518449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사업주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[(268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*10%)*30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]*3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 2,412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3" name="사각형: 둥근 모서리 16">
            <a:extLst>
              <a:ext uri="{FF2B5EF4-FFF2-40B4-BE49-F238E27FC236}">
                <a16:creationId xmlns:a16="http://schemas.microsoft.com/office/drawing/2014/main" xmlns="" id="{7091EA08-0E02-4D6D-8CAF-D8274714562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79754" y="5730652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근로자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en-US" altLang="ko-KR" sz="2000" b="1" spc="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(268</a:t>
            </a:r>
            <a:r>
              <a:rPr lang="ko-KR" altLang="en-US" sz="2000" b="1" spc="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r>
              <a:rPr lang="en-US" altLang="ko-KR" sz="2000" b="1" spc="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*10%)*3</a:t>
            </a:r>
            <a:r>
              <a:rPr lang="ko-KR" altLang="en-US" sz="2000" b="1" spc="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000" b="1" spc="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 </a:t>
            </a:r>
            <a:r>
              <a:rPr lang="en-US" altLang="ko-KR" sz="2000" b="1" spc="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80.4</a:t>
            </a:r>
            <a:r>
              <a:rPr lang="ko-KR" altLang="en-US" sz="2000" b="1" spc="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1600" b="1" spc="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(1</a:t>
            </a:r>
            <a:r>
              <a:rPr lang="ko-KR" altLang="en-US" sz="1600" b="1" spc="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인당</a:t>
            </a:r>
            <a:r>
              <a:rPr lang="en-US" altLang="ko-KR" sz="1600" b="1" spc="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</p:txBody>
      </p:sp>
      <p:sp>
        <p:nvSpPr>
          <p:cNvPr id="24" name="사각형: 둥근 모서리 17">
            <a:extLst>
              <a:ext uri="{FF2B5EF4-FFF2-40B4-BE49-F238E27FC236}">
                <a16:creationId xmlns:a16="http://schemas.microsoft.com/office/drawing/2014/main" xmlns="" id="{D7D794C9-F47A-4457-8FC9-E69ED7A57B0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94605" y="5101228"/>
            <a:ext cx="1718040" cy="1172684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4D690F41-72B2-460A-AF6A-23894C265D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688895" y="6229405"/>
            <a:ext cx="6524116" cy="23612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en-US" altLang="ko-KR" sz="1100" b="1" spc="-60" dirty="0" smtClean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※ </a:t>
            </a:r>
            <a:r>
              <a:rPr lang="ko-KR" altLang="en-US" sz="1100" b="1" spc="-60" dirty="0" smtClean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사업주 </a:t>
            </a:r>
            <a:r>
              <a:rPr lang="ko-KR" altLang="en-US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지원금은 사용자 </a:t>
            </a:r>
            <a:r>
              <a:rPr lang="ko-KR" altLang="en-US" sz="1100" b="1" spc="-60" dirty="0" smtClean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</a:t>
            </a:r>
            <a:r>
              <a:rPr lang="ko-KR" altLang="en-US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좌</a:t>
            </a:r>
            <a:r>
              <a:rPr lang="ko-KR" altLang="en-US" sz="1100" b="1" spc="-60" dirty="0" smtClean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로</a:t>
            </a:r>
            <a:r>
              <a:rPr lang="en-US" altLang="ko-KR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지원금은 가입자 부담금계정으로 </a:t>
            </a:r>
            <a:r>
              <a:rPr lang="ko-KR" altLang="en-US" sz="1100" b="1" spc="-60" dirty="0" err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매분기마다</a:t>
            </a:r>
            <a:r>
              <a:rPr lang="ko-KR" altLang="en-US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지급됩니다</a:t>
            </a:r>
            <a:r>
              <a:rPr lang="en-US" altLang="ko-KR" sz="1100" b="1" spc="-60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C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endParaRPr lang="ko-KR" altLang="en-US" sz="1100" b="1" spc="-60" dirty="0">
              <a:ln>
                <a:solidFill>
                  <a:srgbClr val="F58220">
                    <a:alpha val="0"/>
                  </a:srgbClr>
                </a:solidFill>
              </a:ln>
              <a:solidFill>
                <a:srgbClr val="C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9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9" grpId="0" animBg="1"/>
      <p:bldP spid="50" grpId="0" animBg="1"/>
      <p:bldP spid="21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재정지원 현황</a:t>
            </a:r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dirty="0"/>
          </a:p>
        </p:txBody>
      </p:sp>
      <p:sp>
        <p:nvSpPr>
          <p:cNvPr id="3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7046" y="1788936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2022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ko-KR" altLang="en-US" sz="2200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60314" y="1854898"/>
            <a:ext cx="6724309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 지원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413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개소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지원금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800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1393" y="2881908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2023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endParaRPr lang="ko-KR" altLang="en-US" sz="2200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08206" y="2956579"/>
            <a:ext cx="6724309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 지원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6,313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개소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지원금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23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억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100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8811" y="397053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2024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</a:t>
            </a:r>
            <a:endParaRPr lang="ko-KR" altLang="en-US" sz="2200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9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21262" y="4040842"/>
            <a:ext cx="6724309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 지원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8,367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개소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지원금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24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억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100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4449" y="508092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2024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200" b="1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</a:t>
            </a:r>
            <a:endParaRPr lang="ko-KR" altLang="en-US" sz="2200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1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43027" y="5159941"/>
            <a:ext cx="6724309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지원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28,900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지원금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11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억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4000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7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재정지원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사업주 재정지원금 활용</a:t>
            </a:r>
            <a:endParaRPr lang="en-US" altLang="ko-KR" sz="3400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8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사례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xmlns="" id="{8B716179-F774-4179-8EC6-912D4507EC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75339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소속감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만족도 향상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5EE14138-0DBA-4052-A358-E799B1E094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46" y="364388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효과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xmlns="" id="{BC9702C0-3992-48DC-A576-DA6F9DB9B68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7313" y="4509599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사용자가 가입자부담금계정에 적립금 추가 납입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xmlns="" id="{260E15F6-50CA-41E7-AD34-78106139C7A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94605" y="4400091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사례</a:t>
            </a:r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xmlns="" id="{AB49518F-A0F7-4FEF-A1F2-718FB7FC58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63501" y="526212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노후소득 증대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수익률 개선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F437A7CE-E6F0-4097-8A5C-B075AA4F67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0794" y="5152615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효과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79754" y="299503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복리후생 지원금 지급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명절 상여금 등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7046" y="288552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사례</a:t>
            </a:r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2CA58FC2-F489-4C89-A49A-788D3A8362A1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03767" y="6007395"/>
            <a:ext cx="8290428" cy="376831"/>
            <a:chOff x="7218689" y="5190911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BEF66D48-A030-4EE6-A8BF-A17717330C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18689" y="5190911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E0C181-33A7-4AC3-A4F5-28C173CC8A1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21207" y="5282769"/>
              <a:ext cx="2594865" cy="167798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1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* </a:t>
              </a:r>
              <a:r>
                <a:rPr kumimoji="1" lang="ko-KR" altLang="en-US" sz="1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가입자부담금계정 </a:t>
              </a:r>
              <a:r>
                <a:rPr kumimoji="1"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: </a:t>
              </a:r>
              <a:r>
                <a:rPr kumimoji="1" lang="ko-KR" altLang="en-US" sz="1200" b="1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푸른씨앗에</a:t>
              </a:r>
              <a:r>
                <a:rPr kumimoji="1" lang="ko-KR" altLang="en-US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가입된 사업장의 근로자가 자율적 추가납입을 위해 설정한 계정</a:t>
              </a:r>
              <a:r>
                <a:rPr kumimoji="1" lang="en-US" altLang="ko-KR" sz="12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(* IRP </a:t>
              </a:r>
              <a:r>
                <a:rPr kumimoji="1" lang="ko-KR" altLang="en-US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계좌와 유사</a:t>
              </a:r>
              <a:r>
                <a:rPr kumimoji="1" lang="en-US" altLang="ko-KR" sz="12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endParaRPr kumimoji="1" lang="ko-KR" altLang="en-US" sz="1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AF5DE578-B435-4769-B51A-6D161D7BC7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D737198-BFBA-4FE1-B166-CE66C8344B3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DE4E8DE7-48E0-43AF-9F04-A7F3D8F70CC8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E08F0B3D-AA74-4D85-BFC7-8269609417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020FFFA0-77BF-4FB7-BF3A-3CDD38864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206E4E1B-9140-444B-8D7D-9AE9F4E72C42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29C43CE6-4783-4892-A2AB-575D5FFDE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DD1CA68-08FD-4B9C-9508-DE063E00A1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</p:grpSp>
      <p:sp>
        <p:nvSpPr>
          <p:cNvPr id="27" name="제목 5">
            <a:extLst>
              <a:ext uri="{FF2B5EF4-FFF2-40B4-BE49-F238E27FC236}">
                <a16:creationId xmlns:a16="http://schemas.microsoft.com/office/drawing/2014/main" xmlns="" id="{82047F3C-251F-4047-BCB8-856CD4E25338}"/>
              </a:ext>
            </a:extLst>
          </p:cNvPr>
          <p:cNvSpPr txBox="1">
            <a:spLocks/>
          </p:cNvSpPr>
          <p:nvPr/>
        </p:nvSpPr>
        <p:spPr>
          <a:xfrm>
            <a:off x="3566161" y="3002612"/>
            <a:ext cx="2790966" cy="1295068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2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</a:t>
            </a:r>
            <a:endParaRPr lang="ko-KR" altLang="en-US" sz="12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5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수수료 면제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2799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2024</a:t>
            </a:r>
            <a:r>
              <a:rPr lang="ko-KR" altLang="en-US" sz="2799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신규 가입시</a:t>
            </a:r>
            <a:endParaRPr lang="en-US" altLang="ko-KR" sz="2799" b="1" kern="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799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</a:t>
            </a:r>
            <a:r>
              <a:rPr lang="en-US" altLang="ko-KR" sz="3400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3400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</a:t>
            </a:r>
            <a:r>
              <a:rPr lang="ko-KR" altLang="en-US" sz="2799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수수료 </a:t>
            </a:r>
            <a:r>
              <a:rPr lang="en-US" altLang="ko-KR" sz="3400" b="1" kern="0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‘0’</a:t>
            </a:r>
            <a:r>
              <a:rPr lang="ko-KR" altLang="en-US" sz="3400" b="1" kern="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원</a:t>
            </a:r>
            <a:endParaRPr lang="en-US" altLang="ko-KR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4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</a:t>
            </a:r>
            <a:endParaRPr lang="ko-KR" altLang="en-US" sz="4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9496311E-9662-4268-A429-232DB5776618}"/>
              </a:ext>
            </a:extLst>
          </p:cNvPr>
          <p:cNvSpPr/>
          <p:nvPr/>
        </p:nvSpPr>
        <p:spPr>
          <a:xfrm>
            <a:off x="1209718" y="3036657"/>
            <a:ext cx="3051889" cy="408118"/>
          </a:xfrm>
          <a:prstGeom prst="roundRect">
            <a:avLst>
              <a:gd name="adj" fmla="val 277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4" latinLnBrk="1">
              <a:lnSpc>
                <a:spcPct val="125000"/>
              </a:lnSpc>
              <a:defRPr/>
            </a:pPr>
            <a:r>
              <a:rPr lang="en-US" altLang="ko-KR" sz="2000" b="1" kern="0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000" b="1" kern="0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적립금 규모별 수수료</a:t>
            </a:r>
            <a:endParaRPr lang="en-US" altLang="ko-KR" sz="2000" b="1" kern="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18" y="3506801"/>
            <a:ext cx="7540752" cy="29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AF5DE578-B435-4769-B51A-6D161D7BC7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D737198-BFBA-4FE1-B166-CE66C8344B3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DE4E8DE7-48E0-43AF-9F04-A7F3D8F70CC8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E08F0B3D-AA74-4D85-BFC7-8269609417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020FFFA0-77BF-4FB7-BF3A-3CDD38864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206E4E1B-9140-444B-8D7D-9AE9F4E72C42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29C43CE6-4783-4892-A2AB-575D5FFDE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DD1CA68-08FD-4B9C-9508-DE063E00A1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</p:grpSp>
      <p:sp>
        <p:nvSpPr>
          <p:cNvPr id="27" name="제목 5">
            <a:extLst>
              <a:ext uri="{FF2B5EF4-FFF2-40B4-BE49-F238E27FC236}">
                <a16:creationId xmlns:a16="http://schemas.microsoft.com/office/drawing/2014/main" xmlns="" id="{82047F3C-251F-4047-BCB8-856CD4E25338}"/>
              </a:ext>
            </a:extLst>
          </p:cNvPr>
          <p:cNvSpPr txBox="1">
            <a:spLocks/>
          </p:cNvSpPr>
          <p:nvPr/>
        </p:nvSpPr>
        <p:spPr>
          <a:xfrm>
            <a:off x="3566161" y="3002612"/>
            <a:ext cx="2790966" cy="1295068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2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endParaRPr lang="ko-KR" altLang="en-US" sz="12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6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가입절차 간소화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복잡한 가입절차는 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NO !</a:t>
            </a:r>
          </a:p>
          <a:p>
            <a:pPr algn="ctr">
              <a:lnSpc>
                <a:spcPct val="120000"/>
              </a:lnSpc>
            </a:pP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2</a:t>
            </a:r>
            <a:r>
              <a:rPr lang="ko-KR" altLang="en-US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단계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가입 끝 </a:t>
            </a: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4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endParaRPr lang="ko-KR" altLang="en-US" sz="4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xmlns="" id="{8B716179-F774-4179-8EC6-912D4507EC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75339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가입신청서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표준계약서 별첨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5EE14138-0DBA-4052-A358-E799B1E094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46" y="364388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제출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6A5F5B39-C9B8-42DE-8FA5-68B7F40719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4" y="299503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대표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or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과반수 이상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61D43464-20F6-491C-9DEE-F8C0B0C302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288552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동의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2CA58FC2-F489-4C89-A49A-788D3A8362A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767" y="6007395"/>
            <a:ext cx="8290428" cy="376831"/>
            <a:chOff x="7218689" y="5190911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BEF66D48-A030-4EE6-A8BF-A17717330C1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18689" y="5190911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E0C181-33A7-4AC3-A4F5-28C173CC8A1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547740" y="5250250"/>
              <a:ext cx="1938066" cy="2237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lvl="0" algn="r">
                <a:defRPr/>
              </a:pP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정해진 기한에 부담금 납입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월납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분기납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반기납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연납 선택 가능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)”</a:t>
              </a:r>
              <a:endParaRPr kumimoji="1" lang="ko-KR" altLang="en-US" sz="1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F29483E3-EAD7-4130-81ED-360EE2ADE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5696" y="4546759"/>
            <a:ext cx="2450379" cy="12501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21DD3C38-B7CD-4147-9CC1-C96B2ADFC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1617" y="4564017"/>
            <a:ext cx="2450379" cy="12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가입자 장점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56122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 유일</a:t>
            </a:r>
            <a:endParaRPr lang="en-US" altLang="ko-KR" sz="2799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</a:t>
            </a:r>
            <a:r>
              <a:rPr lang="ko-KR" altLang="en-US" sz="3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공적 기금형 퇴직급여제도</a:t>
            </a:r>
            <a:endParaRPr lang="ko-KR" altLang="en-US" sz="34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요약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5597082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근로복지공단에 퇴직급여 적립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3961376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전담운용기관이 전문적∙안정적 운용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7" y="477788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근로복지공단이 관리∙운영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548757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수급권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385597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수익률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7" y="466662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신뢰성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28EBDF72-7EEF-459F-9932-7662B402E34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79757" y="317122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 부담금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동일지원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신설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rgbClr val="FF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E2B7EF03-9D23-46CA-939E-10EB443A3B8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7048" y="3061718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</a:t>
            </a:r>
          </a:p>
        </p:txBody>
      </p:sp>
    </p:spTree>
    <p:extLst>
      <p:ext uri="{BB962C8B-B14F-4D97-AF65-F5344CB8AC3E}">
        <p14:creationId xmlns:p14="http://schemas.microsoft.com/office/powerpoint/2010/main" val="41881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14" grpId="0" animBg="1"/>
      <p:bldP spid="15" grpId="0" animBg="1"/>
      <p:bldP spid="17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제도장점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사업주 장점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</a:t>
            </a:r>
            <a:r>
              <a:rPr lang="ko-KR" altLang="en-US" sz="3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재정적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부담 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3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행정업무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부담 경감</a:t>
            </a:r>
            <a:endParaRPr lang="ko-KR" altLang="en-US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요약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96945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000" b="1" dirty="0" smtClean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’24</a:t>
            </a:r>
            <a:r>
              <a:rPr lang="ko-KR" altLang="en-US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가입시 </a:t>
            </a:r>
            <a:r>
              <a:rPr lang="en-US" altLang="ko-KR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수수료 면제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476604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단계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간소화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비대면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7" y="560084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사용자부담금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전액 경비처리 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385994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수수료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466064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가입절차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7" y="548958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법인세 </a:t>
            </a:r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X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28EBDF72-7EEF-459F-9932-7662B402E34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79757" y="317122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최저임금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130%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확대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 부담금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</a:t>
            </a:r>
            <a:endParaRPr lang="ko-KR" altLang="en-US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E2B7EF03-9D23-46CA-939E-10EB443A3B8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7048" y="3061718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</a:t>
            </a:r>
          </a:p>
        </p:txBody>
      </p:sp>
    </p:spTree>
    <p:extLst>
      <p:ext uri="{BB962C8B-B14F-4D97-AF65-F5344CB8AC3E}">
        <p14:creationId xmlns:p14="http://schemas.microsoft.com/office/powerpoint/2010/main" val="13473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14" grpId="0" animBg="1"/>
      <p:bldP spid="15" grpId="0" animBg="1"/>
      <p:bldP spid="17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4241800" y="27251"/>
            <a:ext cx="5635564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xmlns="" id="{D062F578-B6A8-47A7-8E76-17F390A8C14F}"/>
              </a:ext>
            </a:extLst>
          </p:cNvPr>
          <p:cNvSpPr txBox="1">
            <a:spLocks/>
          </p:cNvSpPr>
          <p:nvPr/>
        </p:nvSpPr>
        <p:spPr>
          <a:xfrm>
            <a:off x="274318" y="1142112"/>
            <a:ext cx="9323707" cy="54006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lvl="0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28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</a:t>
            </a:r>
            <a:r>
              <a:rPr lang="en-US" altLang="ko-KR" sz="33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Ⅰ. </a:t>
            </a:r>
            <a:r>
              <a:rPr lang="ko-KR" altLang="en-US" sz="33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중소기업퇴직연금기금제도</a:t>
            </a:r>
            <a:r>
              <a:rPr lang="en-US" altLang="ko-KR" sz="33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(</a:t>
            </a:r>
            <a:r>
              <a:rPr lang="ko-KR" altLang="en-US" sz="33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푸른씨앗</a:t>
            </a:r>
            <a:r>
              <a:rPr lang="en-US" altLang="ko-KR" sz="33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)</a:t>
            </a:r>
            <a:r>
              <a:rPr lang="en-US" altLang="ko-KR" sz="30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/>
            </a:r>
            <a:br>
              <a:rPr lang="en-US" altLang="ko-KR" sz="30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</a:b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① 푸른씨앗 개요</a:t>
            </a:r>
            <a:endParaRPr lang="en-US" altLang="ko-KR" sz="2200" b="1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  <a:cs typeface="+mn-cs"/>
            </a:endParaRPr>
          </a:p>
          <a:p>
            <a:pPr lvl="0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② 푸른씨앗 장점 및 운영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/>
            </a:r>
            <a:b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</a:b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③ 주요질문 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(FAQ)</a:t>
            </a:r>
            <a:endParaRPr lang="ko-KR" altLang="en-US" sz="2200" b="1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  <a:cs typeface="+mn-cs"/>
            </a:endParaRPr>
          </a:p>
          <a:p>
            <a:pPr>
              <a:lnSpc>
                <a:spcPct val="150000"/>
              </a:lnSpc>
            </a:pPr>
            <a:endParaRPr lang="en-US" altLang="ko-KR" sz="20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3300" b="1">
                <a:solidFill>
                  <a:srgbClr val="92D050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</a:t>
            </a:r>
            <a:r>
              <a:rPr lang="en-US" altLang="ko-KR" sz="3300" b="1">
                <a:solidFill>
                  <a:srgbClr val="8DC8E8">
                    <a:lumMod val="50000"/>
                  </a:srgb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Ⅱ. </a:t>
            </a:r>
            <a:r>
              <a:rPr lang="ko-KR" altLang="en-US" sz="3300" b="1">
                <a:solidFill>
                  <a:srgbClr val="8DC8E8">
                    <a:lumMod val="50000"/>
                  </a:srgb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퇴직연금제도</a:t>
            </a:r>
            <a:r>
              <a:rPr lang="en-US" altLang="ko-KR" sz="3000" b="1">
                <a:solidFill>
                  <a:srgbClr val="8DC8E8">
                    <a:lumMod val="50000"/>
                  </a:srgb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/>
            </a:r>
            <a:br>
              <a:rPr lang="en-US" altLang="ko-KR" sz="3000" b="1">
                <a:solidFill>
                  <a:srgbClr val="8DC8E8">
                    <a:lumMod val="50000"/>
                  </a:srgbClr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</a:b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① 퇴직연금제도 개요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/>
            </a:r>
            <a:b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</a:b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② 퇴직연금제도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(DB/DC/IRP)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특징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/>
            </a:r>
            <a:b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</a:b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       </a:t>
            </a:r>
            <a:r>
              <a:rPr lang="ko-KR" altLang="en-US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③ 근로복지공단 퇴직연금 </a:t>
            </a:r>
            <a:r>
              <a:rPr lang="en-US" altLang="ko-KR" sz="2200" b="1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rPr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50217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AF5DE578-B435-4769-B51A-6D161D7BC7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D737198-BFBA-4FE1-B166-CE66C8344B3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DE4E8DE7-48E0-43AF-9F04-A7F3D8F70CC8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E08F0B3D-AA74-4D85-BFC7-8269609417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xmlns="" id="{020FFFA0-77BF-4FB7-BF3A-3CDD38864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206E4E1B-9140-444B-8D7D-9AE9F4E72C42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xmlns="" id="{29C43CE6-4783-4892-A2AB-575D5FFDE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DD1CA68-08FD-4B9C-9508-DE063E00A1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p:grpSp>
      </p:grpSp>
      <p:sp>
        <p:nvSpPr>
          <p:cNvPr id="27" name="제목 5">
            <a:extLst>
              <a:ext uri="{FF2B5EF4-FFF2-40B4-BE49-F238E27FC236}">
                <a16:creationId xmlns:a16="http://schemas.microsoft.com/office/drawing/2014/main" xmlns="" id="{82047F3C-251F-4047-BCB8-856CD4E25338}"/>
              </a:ext>
            </a:extLst>
          </p:cNvPr>
          <p:cNvSpPr txBox="1">
            <a:spLocks/>
          </p:cNvSpPr>
          <p:nvPr/>
        </p:nvSpPr>
        <p:spPr>
          <a:xfrm>
            <a:off x="3549383" y="3002612"/>
            <a:ext cx="2790966" cy="1295068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en-US" altLang="ko-KR" sz="120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4.4</a:t>
            </a:r>
            <a:endParaRPr lang="ko-KR" altLang="en-US" sz="12000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88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중장기 목표수익률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푸른씨앗</a:t>
            </a:r>
            <a:endParaRPr lang="en-US" altLang="ko-KR" sz="2799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799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평균 목표수익률은 </a:t>
            </a:r>
            <a:r>
              <a:rPr lang="en-US" altLang="ko-KR" sz="34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4.4%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1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4.4</a:t>
            </a:r>
            <a:endParaRPr lang="ko-KR" altLang="en-US" sz="31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FAC5D161-FF98-41C1-9E6D-51D3F9B322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90" y="2919827"/>
            <a:ext cx="8290429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xmlns="" id="{CE58F8F6-E357-40F5-A20C-56778240369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1B730D0-7AC3-4AC5-881E-56F55F283BEF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7759612" y="2735978"/>
              <a:ext cx="1510174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목표수익률 설정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기금제도운영위원회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64853ADC-E4A0-4E1E-819C-857F39F1B579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5D3F2CD7-2096-45EC-A7DA-B9D2B5CF363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95204" y="3753289"/>
            <a:ext cx="8290429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xmlns="" id="{F871C1A9-1B97-499F-B811-35B9E6656A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EAE4A4B-D3F3-4FA8-B508-41DF3A0F2D9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540397" y="2735978"/>
              <a:ext cx="1948612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최적 자산배분안 도출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(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자산군별 기대수익률 추정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7748C63F-0DD9-41FC-84FE-1B9FB56A3A4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7790" y="4586751"/>
            <a:ext cx="8290429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xmlns="" id="{41A76A8C-3CE9-46AC-AFA3-8E0D4F846B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1ED15A1-52D7-48C4-A5F5-1E9586F4C7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830178" y="2735978"/>
              <a:ext cx="1369051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안정적인 운용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자산운용전담기관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E32EA7EB-8338-4A67-884E-FBCCFB89C0E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70035" y="5420210"/>
            <a:ext cx="8290429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xmlns="" id="{803B6B63-6BF6-4DE9-9637-117D81AAA1F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BA34069-705D-4454-B8DC-4C85DB9B42A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58429" y="2735978"/>
              <a:ext cx="912533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리스크관리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&amp;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성과평가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1288294" y="4015871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1288295" y="4816489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1288293" y="5640254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8442662" y="4015871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8442663" y="4816489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8442661" y="5640254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xmlns="" id="{64853ADC-E4A0-4E1E-819C-857F39F1B579}"/>
              </a:ext>
            </a:extLst>
          </p:cNvPr>
          <p:cNvSpPr/>
          <p:nvPr/>
        </p:nvSpPr>
        <p:spPr>
          <a:xfrm>
            <a:off x="8442660" y="3171376"/>
            <a:ext cx="251999" cy="25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dist="25400" dir="135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1">
              <a:defRPr/>
            </a:pP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6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운영위원회 구성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B5A28C09-1597-4B77-B2D6-316775E12C4A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(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운영위원회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주요사항 심의∙의결 </a:t>
            </a:r>
            <a:endParaRPr lang="en-US" altLang="ko-KR" sz="2000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(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자문위원회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투자전략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리스크관리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성과평가</a:t>
            </a:r>
            <a:endParaRPr lang="en-US" altLang="ko-KR" sz="2000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자산운용전담기관</a:t>
            </a:r>
            <a:r>
              <a:rPr lang="en-US" altLang="ko-KR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2000" b="1" ker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기금 위탁운용</a:t>
            </a:r>
            <a:endParaRPr lang="en-US" altLang="ko-KR" sz="2000" b="1" ker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5FCBC1D1-8A46-4C03-978E-C27B50C453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17FF77A-CAE6-4D8F-8705-7AC0A036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2615"/>
            <a:ext cx="9906000" cy="35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의사결정 체계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823067" y="2737620"/>
              <a:ext cx="1391148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의사결정 단계 및 프로세스별 활동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1C2FA93E-DF92-4144-A8DF-4E8791BE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2372"/>
              </p:ext>
            </p:extLst>
          </p:nvPr>
        </p:nvGraphicFramePr>
        <p:xfrm>
          <a:off x="541866" y="2295972"/>
          <a:ext cx="2861733" cy="3825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1733">
                  <a:extLst>
                    <a:ext uri="{9D8B030D-6E8A-4147-A177-3AD203B41FA5}">
                      <a16:colId xmlns:a16="http://schemas.microsoft.com/office/drawing/2014/main" xmlns="" val="346266985"/>
                    </a:ext>
                  </a:extLst>
                </a:gridCol>
              </a:tblGrid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프로세스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404223944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① 기금규모 추정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846874655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② 단기자금</a:t>
                      </a:r>
                      <a:r>
                        <a:rPr lang="en-US" altLang="ko-KR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유동성</a:t>
                      </a:r>
                      <a:r>
                        <a:rPr lang="en-US" altLang="ko-KR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추정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096784482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③ 목표수익률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889529665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④ 허용위험한도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096207149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⑤ 기대수익률 추정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89472403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⑥ 최적 자산배분안 도출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90501982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⑦ 투자허용범위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667564675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xmlns="" id="{CF132C07-DD71-4143-9E58-6D88A58E0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13235"/>
              </p:ext>
            </p:extLst>
          </p:nvPr>
        </p:nvGraphicFramePr>
        <p:xfrm>
          <a:off x="4097867" y="2295972"/>
          <a:ext cx="5266265" cy="3825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66265">
                  <a:extLst>
                    <a:ext uri="{9D8B030D-6E8A-4147-A177-3AD203B41FA5}">
                      <a16:colId xmlns:a16="http://schemas.microsoft.com/office/drawing/2014/main" xmlns="" val="346266985"/>
                    </a:ext>
                  </a:extLst>
                </a:gridCol>
              </a:tblGrid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주요 활동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404223944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기금규모 추정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846874655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단기자금 </a:t>
                      </a:r>
                      <a:r>
                        <a:rPr lang="en-US" altLang="ko-KR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vs </a:t>
                      </a:r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중장기자금 비중 결정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096784482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목표수익률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889529665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중장기 자산배분안의 허용위험한도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096207149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투자 자산군별 기대수익률 및 위험 추정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89472403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최적 자산배분안 도출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90501982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 시 자산군별 투자허용범위 설정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667564675"/>
                  </a:ext>
                </a:extLst>
              </a:tr>
            </a:tbl>
          </a:graphicData>
        </a:graphic>
      </p:graphicFrame>
      <p:sp>
        <p:nvSpPr>
          <p:cNvPr id="5" name="화살표: 오른쪽 4">
            <a:extLst>
              <a:ext uri="{FF2B5EF4-FFF2-40B4-BE49-F238E27FC236}">
                <a16:creationId xmlns:a16="http://schemas.microsoft.com/office/drawing/2014/main" xmlns="" id="{9086506C-48C6-4271-8BF7-17BAE5E62EA2}"/>
              </a:ext>
            </a:extLst>
          </p:cNvPr>
          <p:cNvSpPr/>
          <p:nvPr/>
        </p:nvSpPr>
        <p:spPr>
          <a:xfrm>
            <a:off x="3556002" y="2928970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xmlns="" id="{C70A9B24-3D95-4380-A887-B0A68BC0430A}"/>
              </a:ext>
            </a:extLst>
          </p:cNvPr>
          <p:cNvSpPr/>
          <p:nvPr/>
        </p:nvSpPr>
        <p:spPr>
          <a:xfrm>
            <a:off x="3556002" y="3416300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xmlns="" id="{10F8EB76-591E-49B6-BF85-6DE325DC34AD}"/>
              </a:ext>
            </a:extLst>
          </p:cNvPr>
          <p:cNvSpPr/>
          <p:nvPr/>
        </p:nvSpPr>
        <p:spPr>
          <a:xfrm>
            <a:off x="3556002" y="3873345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xmlns="" id="{71A44621-AE58-4AE6-8BCC-07B0B7E30424}"/>
              </a:ext>
            </a:extLst>
          </p:cNvPr>
          <p:cNvSpPr/>
          <p:nvPr/>
        </p:nvSpPr>
        <p:spPr>
          <a:xfrm>
            <a:off x="3556001" y="4373032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xmlns="" id="{1481DD74-AA14-4414-8B9A-1D50079CA78F}"/>
              </a:ext>
            </a:extLst>
          </p:cNvPr>
          <p:cNvSpPr/>
          <p:nvPr/>
        </p:nvSpPr>
        <p:spPr>
          <a:xfrm>
            <a:off x="3556002" y="4838467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xmlns="" id="{8C682AD5-79B6-4804-B034-08EF6E3E85A8}"/>
              </a:ext>
            </a:extLst>
          </p:cNvPr>
          <p:cNvSpPr/>
          <p:nvPr/>
        </p:nvSpPr>
        <p:spPr>
          <a:xfrm>
            <a:off x="3555999" y="5334000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xmlns="" id="{6770F89E-030D-4950-9BB7-318E318B3EBC}"/>
              </a:ext>
            </a:extLst>
          </p:cNvPr>
          <p:cNvSpPr/>
          <p:nvPr/>
        </p:nvSpPr>
        <p:spPr>
          <a:xfrm>
            <a:off x="3556002" y="5778422"/>
            <a:ext cx="389467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5783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최적자산배분안 도출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331902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66C35C14-E292-4E60-8C40-9639C10395D6}"/>
              </a:ext>
            </a:extLst>
          </p:cNvPr>
          <p:cNvSpPr/>
          <p:nvPr/>
        </p:nvSpPr>
        <p:spPr>
          <a:xfrm>
            <a:off x="8221213" y="6331902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765563" y="2737620"/>
              <a:ext cx="1506156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안정적인 운용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: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안전자산 투자 비중↑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7D05975-5BBA-4244-B44C-DFFCA56F9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56" y="2465999"/>
            <a:ext cx="8968087" cy="3386610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2BF96B60-12BF-4A07-A82C-1EBBA301FC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7787" y="2271731"/>
            <a:ext cx="2929172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중장기 자산배분 계획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(2023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~ 2027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B7034BC7-FCBF-4E75-AD3B-4DC75A4A26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787" y="5831281"/>
            <a:ext cx="1972437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 홈페이지</a:t>
            </a:r>
          </a:p>
        </p:txBody>
      </p:sp>
    </p:spTree>
    <p:extLst>
      <p:ext uri="{BB962C8B-B14F-4D97-AF65-F5344CB8AC3E}">
        <p14:creationId xmlns:p14="http://schemas.microsoft.com/office/powerpoint/2010/main" val="397209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Rolling Test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E206065-6967-413B-A328-4583E735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57" y="3015734"/>
            <a:ext cx="184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831104" y="2733611"/>
              <a:ext cx="1375077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’02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 이후 월단위 수익률 백테스팅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88782F0-EC53-4F92-A0F0-C8740F216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41" y="2168481"/>
            <a:ext cx="8545118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00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kumimoji="1" lang="en-US" altLang="ko-KR" sz="24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5</a:t>
            </a:r>
            <a:r>
              <a:rPr kumimoji="1" lang="ko-KR" altLang="en-US" sz="24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년</a:t>
            </a:r>
            <a:r>
              <a:rPr kumimoji="1" lang="en-US" altLang="ko-KR" sz="24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 Rolling Test</a:t>
            </a:r>
            <a:r>
              <a:rPr kumimoji="1" lang="ko-KR" altLang="en-US" sz="24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 결과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E206065-6967-413B-A328-4583E735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57" y="3015734"/>
            <a:ext cx="184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6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098533" y="2723886"/>
              <a:ext cx="840213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안정적인 수익률 달성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xmlns="" id="{6D96EAA3-907D-4F56-A83C-91A52721C3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80495" y="3907092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</a:t>
            </a:r>
            <a:r>
              <a:rPr lang="ko-KR" altLang="en-US" sz="2000" b="1" dirty="0" err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투자시</a:t>
            </a:r>
            <a:r>
              <a:rPr lang="ko-KR" altLang="en-US" sz="2000" b="1" dirty="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원금손실 사례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‘0’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건</a:t>
            </a:r>
            <a:endParaRPr lang="ko-KR" altLang="en-US" sz="2000" b="1" dirty="0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69751206-B09E-4DBF-BA64-6CA82C740A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0495" y="307576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연평균 최대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7.6% vs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최소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0.9%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수익률 기록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xmlns="" id="{8B1859D5-5DC9-47C9-8BA3-0DEDDB77DBE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7787" y="3797586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원금손실</a:t>
            </a: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xmlns="" id="{14DC5A31-14A9-4704-AFFA-86EF457D44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787" y="2970357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</a:t>
            </a:r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/</a:t>
            </a:r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최소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xmlns="" id="{38EE47BB-7E8D-419E-A2BC-2E30975CA17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79757" y="225614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2002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이후 연평균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5.0%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수익률 달성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xmlns="" id="{901F9224-BF38-4ECA-A626-EF5E8A7ED4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8" y="214663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수익률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4E1A7D6-A5B3-4F8E-8C8F-91D824E38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850" y="4565926"/>
            <a:ext cx="6480286" cy="17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1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물가를 고려한 수익률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862742" y="2738028"/>
              <a:ext cx="1311798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원리금지급형상품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vs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인플레이션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xmlns="" id="{38EE47BB-7E8D-419E-A2BC-2E30975CA1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7" y="2230739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은행 예금으로 퇴직금 운용</a:t>
            </a:r>
            <a:endParaRPr lang="en-US" altLang="ko-KR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xmlns="" id="{901F9224-BF38-4ECA-A626-EF5E8A7ED4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048" y="2121231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가정</a:t>
            </a:r>
            <a:endParaRPr lang="ko-KR" altLang="en-US" sz="16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919AE644-1DF6-441A-90C0-996F6BFD18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80495" y="3802732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실질수익률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은행 예금금리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물가상승률</a:t>
            </a:r>
            <a:endParaRPr lang="en-US" altLang="ko-KR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606C7731-8C40-483E-96CC-BE9DB35F928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787" y="369322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결과</a:t>
            </a:r>
            <a:endParaRPr lang="ko-KR" altLang="en-US" sz="16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B1DF3B29-B105-4FFA-9A4F-EC39376985C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67524" y="3006732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물가상승률 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(CPI)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1285DF2B-519B-4CC3-A04D-931CC6A5FA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4817" y="289722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고려사항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05F0A4CE-5D00-47F2-A88C-F08391A07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20807"/>
              </p:ext>
            </p:extLst>
          </p:nvPr>
        </p:nvGraphicFramePr>
        <p:xfrm>
          <a:off x="807787" y="4489227"/>
          <a:ext cx="8290427" cy="19209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2407">
                  <a:extLst>
                    <a:ext uri="{9D8B030D-6E8A-4147-A177-3AD203B41FA5}">
                      <a16:colId xmlns:a16="http://schemas.microsoft.com/office/drawing/2014/main" xmlns="" val="3269625507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1508621373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425554791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2948141452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1816069157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3555401581"/>
                    </a:ext>
                  </a:extLst>
                </a:gridCol>
                <a:gridCol w="1134670">
                  <a:extLst>
                    <a:ext uri="{9D8B030D-6E8A-4147-A177-3AD203B41FA5}">
                      <a16:colId xmlns:a16="http://schemas.microsoft.com/office/drawing/2014/main" xmlns="" val="1720388557"/>
                    </a:ext>
                  </a:extLst>
                </a:gridCol>
              </a:tblGrid>
              <a:tr h="463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구분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2022.09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2022.12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2023.03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2023.06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2023.09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2023.12</a:t>
                      </a:r>
                      <a:endParaRPr lang="ko-KR" altLang="en-US" sz="14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2997838306"/>
                  </a:ext>
                </a:extLst>
              </a:tr>
              <a:tr h="531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시중은행</a:t>
                      </a:r>
                      <a:endParaRPr lang="en-US" altLang="ko-KR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DC </a:t>
                      </a:r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예금금리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3.3%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5.0%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3.4%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3.4%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3.5%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3.9%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191819829"/>
                  </a:ext>
                </a:extLst>
              </a:tr>
              <a:tr h="463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물가상승률 </a:t>
                      </a:r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(CPI)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5.6%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5.0%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4.2%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2.7%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3.7%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3.2%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874806160"/>
                  </a:ext>
                </a:extLst>
              </a:tr>
              <a:tr h="463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실질수익률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-2.3%</a:t>
                      </a:r>
                      <a:endParaRPr lang="ko-KR" altLang="en-US" sz="1300" b="1">
                        <a:solidFill>
                          <a:srgbClr val="FF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0%</a:t>
                      </a:r>
                      <a:endParaRPr lang="ko-KR" altLang="en-US" sz="1300" b="1">
                        <a:solidFill>
                          <a:srgbClr val="FF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-0.8%</a:t>
                      </a:r>
                      <a:endParaRPr lang="ko-KR" altLang="en-US" sz="1300" b="1">
                        <a:solidFill>
                          <a:srgbClr val="FF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0.7%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0.2%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0.7%</a:t>
                      </a:r>
                      <a:endParaRPr lang="ko-KR" altLang="en-US" sz="13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470546995"/>
                  </a:ext>
                </a:extLst>
              </a:tr>
            </a:tbl>
          </a:graphicData>
        </a:graphic>
      </p:graphicFrame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41A205B0-0C0A-442F-AF34-1450B2F1C7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7047" y="6457147"/>
            <a:ext cx="1810316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금융감독원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통계청</a:t>
            </a:r>
          </a:p>
        </p:txBody>
      </p:sp>
    </p:spTree>
    <p:extLst>
      <p:ext uri="{BB962C8B-B14F-4D97-AF65-F5344CB8AC3E}">
        <p14:creationId xmlns:p14="http://schemas.microsoft.com/office/powerpoint/2010/main" val="2818865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참고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국민연금기금 운용현황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4B1C8FD-CC6B-4A71-9871-55FB7CF9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955"/>
            <a:ext cx="9906000" cy="146075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58CBED4-43FC-4687-AD2C-32A5225D3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31" y="2660776"/>
            <a:ext cx="7647737" cy="3626673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C6BA49CA-E585-4EF1-B8AD-D21A36D91E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7047" y="6144480"/>
            <a:ext cx="1810316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국민연금관리공단</a:t>
            </a:r>
          </a:p>
        </p:txBody>
      </p:sp>
    </p:spTree>
    <p:extLst>
      <p:ext uri="{BB962C8B-B14F-4D97-AF65-F5344CB8AC3E}">
        <p14:creationId xmlns:p14="http://schemas.microsoft.com/office/powerpoint/2010/main" val="494845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참고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국민연금기금 운용현황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291BD6-5B1F-45AE-BD7C-BAC2493719F7}"/>
              </a:ext>
            </a:extLst>
          </p:cNvPr>
          <p:cNvSpPr/>
          <p:nvPr/>
        </p:nvSpPr>
        <p:spPr>
          <a:xfrm>
            <a:off x="8221213" y="6526636"/>
            <a:ext cx="1186695" cy="26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898679" y="2737620"/>
              <a:ext cx="1241487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국민연금 포트폴리오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(2023.10)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41A205B0-0C0A-442F-AF34-1450B2F1C7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46379" y="6071044"/>
            <a:ext cx="1810316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국민연금관리공단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812ADA3-5E8F-4424-9BCE-CC601522D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77092"/>
            <a:ext cx="9906000" cy="37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퇴직급여제도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연혁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8231C88-1130-4F7E-882F-4899F9361B28}"/>
              </a:ext>
            </a:extLst>
          </p:cNvPr>
          <p:cNvSpPr/>
          <p:nvPr/>
        </p:nvSpPr>
        <p:spPr>
          <a:xfrm>
            <a:off x="411751" y="1095473"/>
            <a:ext cx="8996157" cy="5204661"/>
          </a:xfrm>
          <a:prstGeom prst="rect">
            <a:avLst/>
          </a:prstGeom>
          <a:solidFill>
            <a:srgbClr val="E5FF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116B169C-90ED-47AF-AFEC-58E54E12260E}"/>
              </a:ext>
            </a:extLst>
          </p:cNvPr>
          <p:cNvCxnSpPr>
            <a:cxnSpLocks/>
          </p:cNvCxnSpPr>
          <p:nvPr/>
        </p:nvCxnSpPr>
        <p:spPr>
          <a:xfrm flipH="1">
            <a:off x="906349" y="1303867"/>
            <a:ext cx="2542" cy="482848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F7187383-15C5-40EA-BBBD-362E8E5607A4}"/>
              </a:ext>
            </a:extLst>
          </p:cNvPr>
          <p:cNvSpPr/>
          <p:nvPr/>
        </p:nvSpPr>
        <p:spPr>
          <a:xfrm>
            <a:off x="848730" y="1481404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686EB73F-0BE9-4B7E-AADD-ED92BFAC72CE}"/>
              </a:ext>
            </a:extLst>
          </p:cNvPr>
          <p:cNvSpPr/>
          <p:nvPr/>
        </p:nvSpPr>
        <p:spPr>
          <a:xfrm>
            <a:off x="848506" y="2379007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3F74DB29-DA79-4CC5-83BB-4BCE6E129EB0}"/>
              </a:ext>
            </a:extLst>
          </p:cNvPr>
          <p:cNvSpPr/>
          <p:nvPr/>
        </p:nvSpPr>
        <p:spPr>
          <a:xfrm>
            <a:off x="838942" y="2905563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713DA04A-18AA-4869-BA59-FFE8D3849C8F}"/>
              </a:ext>
            </a:extLst>
          </p:cNvPr>
          <p:cNvSpPr/>
          <p:nvPr/>
        </p:nvSpPr>
        <p:spPr>
          <a:xfrm>
            <a:off x="848506" y="3461422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EFC5F38F-E046-42B6-96D4-31AAF01A24FF}"/>
              </a:ext>
            </a:extLst>
          </p:cNvPr>
          <p:cNvSpPr/>
          <p:nvPr/>
        </p:nvSpPr>
        <p:spPr>
          <a:xfrm>
            <a:off x="842082" y="4937129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B287F74F-6FC4-473D-ADC5-579AE0657110}"/>
              </a:ext>
            </a:extLst>
          </p:cNvPr>
          <p:cNvSpPr/>
          <p:nvPr/>
        </p:nvSpPr>
        <p:spPr>
          <a:xfrm>
            <a:off x="838942" y="4346899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510C4B6-83B8-481C-BE9C-599FBD069B26}"/>
              </a:ext>
            </a:extLst>
          </p:cNvPr>
          <p:cNvSpPr txBox="1"/>
          <p:nvPr/>
        </p:nvSpPr>
        <p:spPr>
          <a:xfrm>
            <a:off x="1290802" y="225425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1988.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BE5DAB-AECB-4325-BD5A-FB9511201770}"/>
              </a:ext>
            </a:extLst>
          </p:cNvPr>
          <p:cNvSpPr txBox="1"/>
          <p:nvPr/>
        </p:nvSpPr>
        <p:spPr>
          <a:xfrm>
            <a:off x="1283810" y="2790358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1997.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53B8E5-9479-4004-9B51-97BFD0F99D88}"/>
              </a:ext>
            </a:extLst>
          </p:cNvPr>
          <p:cNvSpPr txBox="1"/>
          <p:nvPr/>
        </p:nvSpPr>
        <p:spPr>
          <a:xfrm>
            <a:off x="1285211" y="335576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</a:rPr>
              <a:t>2005.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5BFBB88-6B15-4CAC-9CAB-884E48D7F587}"/>
              </a:ext>
            </a:extLst>
          </p:cNvPr>
          <p:cNvSpPr txBox="1"/>
          <p:nvPr/>
        </p:nvSpPr>
        <p:spPr>
          <a:xfrm>
            <a:off x="1277046" y="4236594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</a:rPr>
              <a:t>2011.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D50E49-3822-47FD-88AE-65DADF29130E}"/>
              </a:ext>
            </a:extLst>
          </p:cNvPr>
          <p:cNvSpPr txBox="1"/>
          <p:nvPr/>
        </p:nvSpPr>
        <p:spPr>
          <a:xfrm>
            <a:off x="1288006" y="4832247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</a:rPr>
              <a:t>2018.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2B6D15A-EB9A-4E94-A9FD-55A7035700FD}"/>
              </a:ext>
            </a:extLst>
          </p:cNvPr>
          <p:cNvSpPr txBox="1"/>
          <p:nvPr/>
        </p:nvSpPr>
        <p:spPr>
          <a:xfrm>
            <a:off x="2315656" y="2255653"/>
            <a:ext cx="6929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국민연금 퇴직금전환금 도입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4E3B6F5-F0F2-4EF3-BE62-29C3D4BD5F35}"/>
              </a:ext>
            </a:extLst>
          </p:cNvPr>
          <p:cNvSpPr txBox="1"/>
          <p:nvPr/>
        </p:nvSpPr>
        <p:spPr>
          <a:xfrm>
            <a:off x="2308666" y="2774977"/>
            <a:ext cx="692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퇴직보험∙신탁제도 도입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E78FC27-2C8E-4DA4-A92A-35A00E06EB76}"/>
              </a:ext>
            </a:extLst>
          </p:cNvPr>
          <p:cNvSpPr txBox="1"/>
          <p:nvPr/>
        </p:nvSpPr>
        <p:spPr>
          <a:xfrm>
            <a:off x="2310064" y="3280959"/>
            <a:ext cx="6926217" cy="7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「근로자퇴직급여 </a:t>
            </a:r>
            <a:r>
              <a:rPr lang="ko-KR" altLang="en-US" sz="16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보장법」제정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퇴직연금제도 도입</a:t>
            </a:r>
            <a:endParaRPr lang="en-US" altLang="ko-KR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  ∙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퇴직금제도 → 확대개편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퇴직급여제도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퇴직금제도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+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EAB77-2588-4E29-ACBA-536E60FA8CE6}"/>
              </a:ext>
            </a:extLst>
          </p:cNvPr>
          <p:cNvSpPr txBox="1"/>
          <p:nvPr/>
        </p:nvSpPr>
        <p:spPr>
          <a:xfrm>
            <a:off x="2293513" y="4237991"/>
            <a:ext cx="694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「근로자퇴직급여 </a:t>
            </a:r>
            <a:r>
              <a:rPr lang="ko-KR" altLang="en-US" sz="1600" dirty="0" err="1">
                <a:latin typeface="바탕" panose="02030600000101010101" pitchFamily="18" charset="-127"/>
                <a:ea typeface="바탕" panose="02030600000101010101" pitchFamily="18" charset="-127"/>
              </a:rPr>
              <a:t>보장법」전부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개정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8DDBF17-4A70-4364-BD03-F053199A63CC}"/>
              </a:ext>
            </a:extLst>
          </p:cNvPr>
          <p:cNvSpPr txBox="1"/>
          <p:nvPr/>
        </p:nvSpPr>
        <p:spPr>
          <a:xfrm>
            <a:off x="2287692" y="4800087"/>
            <a:ext cx="694858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lnSpc>
                <a:spcPct val="120000"/>
              </a:lnSpc>
              <a:defRPr/>
            </a:pP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「</a:t>
            </a:r>
            <a:r>
              <a:rPr lang="ko-KR" altLang="en-US" sz="1600" dirty="0" err="1">
                <a:latin typeface="바탕" panose="02030600000101010101" pitchFamily="18" charset="-127"/>
                <a:ea typeface="바탕" panose="02030600000101010101" pitchFamily="18" charset="-127"/>
              </a:rPr>
              <a:t>근로자퇴직급여보장법」일부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개정</a:t>
            </a:r>
            <a:endParaRPr lang="en-US" altLang="ko-KR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4393153-562E-4AC3-8932-D887BF5D9EE7}"/>
              </a:ext>
            </a:extLst>
          </p:cNvPr>
          <p:cNvSpPr txBox="1"/>
          <p:nvPr/>
        </p:nvSpPr>
        <p:spPr>
          <a:xfrm>
            <a:off x="1293597" y="1391646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</a:rPr>
              <a:t>1961.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A21BAD2-998D-49FF-A52D-432C2A0CF507}"/>
              </a:ext>
            </a:extLst>
          </p:cNvPr>
          <p:cNvSpPr txBox="1"/>
          <p:nvPr/>
        </p:nvSpPr>
        <p:spPr>
          <a:xfrm>
            <a:off x="2310064" y="1308377"/>
            <a:ext cx="6946046" cy="7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5" indent="-285725" defTabSz="457161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</a:rPr>
              <a:t>퇴직금제도 도입「근로기준법」</a:t>
            </a:r>
            <a:endParaRPr lang="en-US" altLang="ko-KR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defTabSz="457161">
              <a:lnSpc>
                <a:spcPct val="150000"/>
              </a:lnSpc>
              <a:defRPr/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  ∙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법정 </a:t>
            </a:r>
            <a:r>
              <a:rPr lang="ko-KR" altLang="en-US" sz="16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강제제도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도입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기존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: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해고수당제도 → 확대 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법정퇴직금제도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xmlns="" id="{25C2D4D2-77E9-453B-AB72-44021FA0F26A}"/>
              </a:ext>
            </a:extLst>
          </p:cNvPr>
          <p:cNvSpPr/>
          <p:nvPr/>
        </p:nvSpPr>
        <p:spPr>
          <a:xfrm>
            <a:off x="848504" y="5532496"/>
            <a:ext cx="139894" cy="1398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D2B83E3-E091-41C5-8B95-EA77D360D667}"/>
              </a:ext>
            </a:extLst>
          </p:cNvPr>
          <p:cNvSpPr txBox="1"/>
          <p:nvPr/>
        </p:nvSpPr>
        <p:spPr>
          <a:xfrm>
            <a:off x="1288006" y="5431510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</a:rPr>
              <a:t>2021.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C755C2B-38A6-4B74-AC24-89F4F7F8EE2D}"/>
              </a:ext>
            </a:extLst>
          </p:cNvPr>
          <p:cNvSpPr txBox="1"/>
          <p:nvPr/>
        </p:nvSpPr>
        <p:spPr>
          <a:xfrm>
            <a:off x="2304473" y="5348241"/>
            <a:ext cx="6931809" cy="7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「근로자퇴직급여 </a:t>
            </a:r>
            <a:r>
              <a:rPr lang="ko-KR" altLang="en-US" sz="16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보장법」일부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개정</a:t>
            </a:r>
            <a:endParaRPr lang="en-US" altLang="ko-KR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  ∙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중소기업퇴직연금기금제도 도입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  * ’22.4.14 </a:t>
            </a:r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시행</a:t>
            </a: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9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3" grpId="0"/>
      <p:bldP spid="44" grpId="0"/>
      <p:bldP spid="50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참고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주요국 퇴직연금 운용 비교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CDDF45D-2345-4FAB-8F8C-9418427262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7" y="1233040"/>
            <a:ext cx="8290428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936F10F0-014A-45CC-8D06-275FB73B60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F3D1F5E-68B4-4A0B-A77D-4C901D4C53F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040945" y="2737621"/>
              <a:ext cx="958235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자산배분 현황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&amp;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수익률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9FDDD2CC-85B2-47C6-A99E-A2AB15D71CF8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7A6BEDAE-CE09-4197-907A-34C4FA472D44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41A205B0-0C0A-442F-AF34-1450B2F1C7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7787" y="6175521"/>
            <a:ext cx="2551765" cy="2361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출처 </a:t>
            </a:r>
            <a:r>
              <a:rPr lang="en-US" altLang="ko-KR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미래에셋증권 투자와연금센터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A440DBDF-95F4-48E0-80DC-9BC835A770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787" y="2110034"/>
            <a:ext cx="3866516" cy="90238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20000"/>
              </a:lnSpc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가입자의 약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80%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</a:t>
            </a:r>
            <a:endParaRPr lang="en-US" altLang="ko-KR" sz="16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defTabSz="1061371">
              <a:lnSpc>
                <a:spcPct val="120000"/>
              </a:lnSpc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원리금지급형상품으로 운용</a:t>
            </a:r>
            <a:endParaRPr lang="en-US" altLang="ko-KR" sz="16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771BD2BE-03BE-4545-9DD5-9D264C2F38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53001" y="2111013"/>
            <a:ext cx="4145214" cy="90238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20000"/>
              </a:lnSpc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연평균 수익률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2.7%</a:t>
            </a:r>
          </a:p>
          <a:p>
            <a:pPr algn="ctr" defTabSz="1061371">
              <a:lnSpc>
                <a:spcPct val="120000"/>
              </a:lnSpc>
            </a:pP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미국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8.6%, </a:t>
            </a: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호주 </a:t>
            </a:r>
            <a:r>
              <a:rPr lang="en-US" altLang="ko-KR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7.7%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695DFB6-1F74-420D-B028-52053A33C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00" y="3195415"/>
            <a:ext cx="4048690" cy="28745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28B337E-272A-4CE2-80DF-F079EDDE4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312" y="3409431"/>
            <a:ext cx="4040592" cy="2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4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33" name="모서리가 둥근 직사각형 31">
            <a:extLst>
              <a:ext uri="{FF2B5EF4-FFF2-40B4-BE49-F238E27FC236}">
                <a16:creationId xmlns:a16="http://schemas.microsoft.com/office/drawing/2014/main" xmlns="" id="{CC894878-6D77-419B-8C4B-EC9A5A9C3877}"/>
              </a:ext>
            </a:extLst>
          </p:cNvPr>
          <p:cNvSpPr/>
          <p:nvPr/>
        </p:nvSpPr>
        <p:spPr>
          <a:xfrm>
            <a:off x="4216401" y="51470"/>
            <a:ext cx="5660963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454" y="2213668"/>
            <a:ext cx="3079693" cy="3080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383841" y="2121047"/>
            <a:ext cx="3138321" cy="3278779"/>
            <a:chOff x="3774241" y="2192371"/>
            <a:chExt cx="3138322" cy="327877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b="1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b="1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34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824911" y="3057440"/>
            <a:ext cx="2899803" cy="11185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r>
              <a:rPr lang="en-US" altLang="ko-KR" sz="7999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FAQ</a:t>
            </a:r>
            <a:endParaRPr lang="ko-KR" altLang="en-US" sz="7999" b="1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7969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푸른씨앗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2024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년에는 무엇이 달라지나요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 - Ⅰ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50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가입자 재정지원이 신설되었습니다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    </a:t>
            </a:r>
          </a:p>
          <a:p>
            <a:pPr algn="ctr">
              <a:lnSpc>
                <a:spcPct val="114000"/>
              </a:lnSpc>
            </a:pPr>
            <a:endParaRPr lang="en-US" altLang="ko-KR" sz="1101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4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매년 사용자가 납입하는 퇴직부담금의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 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 만큼</a:t>
            </a:r>
            <a:endParaRPr lang="en-US" altLang="ko-KR" sz="20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4000"/>
              </a:lnSpc>
            </a:pPr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가입자에게도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동일하게 지급합니다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4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이는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가입자의 </a:t>
            </a:r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퇴직급여가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 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늘어나는 효과와 동일합니다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4000"/>
              </a:lnSpc>
            </a:pP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 </a:t>
            </a:r>
            <a:r>
              <a:rPr lang="ko-KR" altLang="en-US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전년도 월평균 급여가 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268</a:t>
            </a:r>
            <a:r>
              <a:rPr lang="ko-KR" altLang="en-US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만원인 가입자의 경우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</a:p>
          <a:p>
            <a:pPr algn="ctr">
              <a:lnSpc>
                <a:spcPct val="114000"/>
              </a:lnSpc>
            </a:pPr>
            <a:r>
              <a:rPr lang="ko-KR" altLang="en-US" sz="17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 매년 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26.8</a:t>
            </a:r>
            <a:r>
              <a:rPr lang="ko-KR" altLang="en-US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만원씩 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총 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80.4</a:t>
            </a:r>
            <a:r>
              <a:rPr lang="ko-KR" altLang="en-US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만원의 지원금이 추가 적립됩니다</a:t>
            </a:r>
            <a:r>
              <a:rPr lang="en-US" altLang="ko-KR" sz="17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32975A6-B08F-4107-977B-4B9F7780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2024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년에는 무엇이 달라지나요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 - Ⅱ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50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국가의 재정지원 범위가 확대되었습니다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    </a:t>
            </a:r>
          </a:p>
          <a:p>
            <a:pPr algn="ctr">
              <a:lnSpc>
                <a:spcPct val="120000"/>
              </a:lnSpc>
            </a:pPr>
            <a:endParaRPr lang="en-US" altLang="ko-KR" sz="1101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기존에는 월평균 급여가 최저임금의 </a:t>
            </a:r>
            <a:r>
              <a:rPr lang="en-US" altLang="ko-KR" sz="20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120% </a:t>
            </a:r>
            <a:r>
              <a:rPr lang="ko-KR" altLang="en-US" sz="20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미만 가입자를 대상으로 </a:t>
            </a:r>
            <a:endParaRPr lang="en-US" altLang="ko-KR" sz="2000" b="1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사용자 부담금의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10%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를 국가가 지원했는데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 algn="ctr">
              <a:lnSpc>
                <a:spcPct val="120000"/>
              </a:lnSpc>
            </a:pPr>
            <a:endParaRPr lang="en-US" altLang="ko-KR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올해는 그 범위가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130%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로 확대되었습니다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ko-KR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*2023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기준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월평균 급여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268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미만 가입자가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2024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재정지원 대상입니다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32975A6-B08F-4107-977B-4B9F7780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푸른씨앗에 가입하면 재정지원을 받을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50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푸른씨앗에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가입 신청한 날부터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이내에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 신청이 필요합니다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    </a:t>
            </a:r>
          </a:p>
          <a:p>
            <a:pPr algn="ctr">
              <a:lnSpc>
                <a:spcPct val="120000"/>
              </a:lnSpc>
            </a:pPr>
            <a:endParaRPr lang="en-US" altLang="ko-KR" sz="1101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22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가입신청일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로 부터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재정지원을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받을 수 있습니다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</a:t>
            </a:r>
            <a:r>
              <a:rPr lang="ko-KR" altLang="en-US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가입신청일</a:t>
            </a:r>
            <a:r>
              <a:rPr lang="ko-KR" altLang="en-US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이후 </a:t>
            </a:r>
            <a:r>
              <a:rPr lang="ko-KR" altLang="en-US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재정지원금</a:t>
            </a:r>
            <a:r>
              <a:rPr lang="ko-KR" altLang="en-US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신청 ☞ 지원시작일은 </a:t>
            </a:r>
            <a:r>
              <a:rPr lang="en-US" altLang="ko-KR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“</a:t>
            </a:r>
            <a:r>
              <a:rPr lang="ko-KR" altLang="en-US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가입신청일</a:t>
            </a:r>
            <a:r>
              <a:rPr lang="en-US" altLang="ko-KR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”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32975A6-B08F-4107-977B-4B9F7780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재정지원 대상이 되는 월평균 급여 기준은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어떻게 되나요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23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년도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고용보험 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보수총액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신고</a:t>
            </a:r>
            <a:r>
              <a:rPr lang="ko-KR" altLang="en-US" sz="2799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월평균 급여가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</a:t>
            </a:r>
            <a:r>
              <a:rPr lang="en-US" altLang="ko-KR" sz="2800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268</a:t>
            </a:r>
            <a:r>
              <a:rPr lang="ko-KR" altLang="en-US" sz="2800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r>
              <a:rPr lang="ko-KR" altLang="en-US" sz="2200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미만이어야 합니다</a:t>
            </a:r>
            <a:r>
              <a:rPr lang="en-US" altLang="ko-KR" sz="2200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 </a:t>
            </a:r>
            <a:r>
              <a:rPr lang="en-US" altLang="ko-KR" b="1" spc="-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 2024</a:t>
            </a:r>
            <a:r>
              <a:rPr lang="ko-KR" altLang="en-US" b="1" spc="-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ko-KR" altLang="en-US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고용노동부 고시</a:t>
            </a:r>
            <a:r>
              <a:rPr lang="en-US" altLang="ko-KR" b="1" spc="-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지원대상은 당해 최저임금의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130%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수준이며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매년 변동될 수 있습니다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69C4F66-902A-4C9A-AADA-1427FB1B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입사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개월이 된 직원이 있습니다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해당 직원은 푸른씨앗에 가입할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가입할 수 있습니다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1" b="1" dirty="0">
              <a:solidFill>
                <a:schemeClr val="tx1"/>
              </a:solidFill>
              <a:highlight>
                <a:srgbClr val="FFFF00"/>
              </a:highlight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다만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계속근로기간이 </a:t>
            </a:r>
            <a:r>
              <a:rPr lang="en-US" altLang="ko-KR" sz="28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28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미만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이므로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재정지원은 받을 수 없습니다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1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입사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년이 경과하는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시점에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지원요건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충족시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8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소급하여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지원받을 수 있습니다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13A1C563-D5BF-4157-8D49-14ACE9360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푸른씨앗을 도입한 이후 상시근로자수가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30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명을 초과할 경우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제도를 유지할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2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가입 이후 근로자가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명을 초과하더라도 </a:t>
            </a:r>
            <a:endParaRPr lang="en-US" altLang="ko-KR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계약을 유지할 수 있습니다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다만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재정지원은 지원대상 요건이 충족하는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/>
            </a:r>
            <a:b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최대 </a:t>
            </a: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22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명까지만</a:t>
            </a:r>
            <a:r>
              <a:rPr lang="ko-KR" altLang="en-US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지급합니다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FE7CAAE-AD50-482B-885B-701CF40DE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배우자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자녀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 상시근로자수에 포함하나요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‘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동거친족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 경우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상시근로자수에 포함 됩니다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다만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재정지원 대상에는 포함하지 않습니다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동거친족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세대를 같이 하는 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8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촌 이내의 혈족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4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촌 이내의 인척 및 배우자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개인사업장 대표도 푸른씨앗에 가입할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사업장이 여러 개인 경우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상시근로자 수는 어떻게 산정 되나요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개인사업장의 대표는 가입대상이 아닙니다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ko-KR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사업자번호가 다른 여러 사업장을 운영할 경우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사업장별 근로자수를 판단하고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각각 푸른씨앗을 도입할 수 있습니다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ko-KR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법인사업장의 경우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사업자번호가 다르더라도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각 지사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별 상시근로자수를 모두 더해 대상 여부를 결정합니다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03D0583-3FCE-16A5-391C-9286D83AA1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2621" y="1095473"/>
            <a:ext cx="8915286" cy="3157350"/>
          </a:xfrm>
          <a:prstGeom prst="rect">
            <a:avLst/>
          </a:prstGeom>
          <a:solidFill>
            <a:srgbClr val="E5FF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endParaRPr lang="ko-KR" altLang="en-US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21" name="연결선: 꺾임 165">
            <a:extLst>
              <a:ext uri="{FF2B5EF4-FFF2-40B4-BE49-F238E27FC236}">
                <a16:creationId xmlns:a16="http://schemas.microsoft.com/office/drawing/2014/main" xmlns="" id="{C5F2F72D-C570-E602-1815-0621D52C71F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4389753" y="1722142"/>
            <a:ext cx="0" cy="54000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  <a:headEnd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166">
            <a:extLst>
              <a:ext uri="{FF2B5EF4-FFF2-40B4-BE49-F238E27FC236}">
                <a16:creationId xmlns:a16="http://schemas.microsoft.com/office/drawing/2014/main" xmlns="" id="{90D3E674-A493-12B2-9CF7-3D28E06986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rot="16200000" flipV="1">
            <a:off x="4779323" y="-318044"/>
            <a:ext cx="12700" cy="5040000"/>
          </a:xfrm>
          <a:prstGeom prst="bentConnector3">
            <a:avLst>
              <a:gd name="adj1" fmla="val 1499984"/>
            </a:avLst>
          </a:prstGeom>
          <a:ln w="15875">
            <a:solidFill>
              <a:schemeClr val="bg1">
                <a:lumMod val="75000"/>
              </a:schemeClr>
            </a:solidFill>
            <a:prstDash val="solid"/>
            <a:headEnd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"/>
          <p:cNvSpPr/>
          <p:nvPr/>
        </p:nvSpPr>
        <p:spPr>
          <a:xfrm>
            <a:off x="3190261" y="1223487"/>
            <a:ext cx="2416748" cy="58214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99"/>
              </a:spcAft>
            </a:pPr>
            <a:r>
              <a:rPr kumimoji="1" lang="ko-KR" altLang="en-US" sz="20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퇴직급여제도</a:t>
            </a:r>
          </a:p>
        </p:txBody>
      </p:sp>
      <p:sp>
        <p:nvSpPr>
          <p:cNvPr id="32" name="사각형: 둥근 모서리 145">
            <a:extLst>
              <a:ext uri="{FF2B5EF4-FFF2-40B4-BE49-F238E27FC236}">
                <a16:creationId xmlns:a16="http://schemas.microsoft.com/office/drawing/2014/main" xmlns="" id="{86168FCD-A0D6-CC5A-7AA9-88B4F5E0D2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59035" y="2195606"/>
            <a:ext cx="1856426" cy="745921"/>
          </a:xfrm>
          <a:prstGeom prst="roundRect">
            <a:avLst>
              <a:gd name="adj" fmla="val 6340"/>
            </a:avLst>
          </a:prstGeom>
          <a:solidFill>
            <a:schemeClr val="accent4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퇴직금제도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306743" y="3439159"/>
            <a:ext cx="1288483" cy="659886"/>
          </a:xfrm>
          <a:prstGeom prst="roundRect">
            <a:avLst>
              <a:gd name="adj" fmla="val 137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확정급여형</a:t>
            </a:r>
            <a:endParaRPr lang="en-US" altLang="ko-KR" sz="1600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(DB)</a:t>
            </a:r>
            <a:endParaRPr lang="ko-KR" altLang="en-US" sz="1600" b="1" kern="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3763380" y="3455494"/>
            <a:ext cx="1288485" cy="659887"/>
          </a:xfrm>
          <a:prstGeom prst="roundRect">
            <a:avLst>
              <a:gd name="adj" fmla="val 137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확정기여형</a:t>
            </a:r>
            <a:endParaRPr lang="en-US" altLang="ko-KR" sz="1600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(DC)</a:t>
            </a:r>
            <a:endParaRPr lang="ko-KR" altLang="en-US" sz="1600" b="1" kern="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5189958" y="3455494"/>
            <a:ext cx="1288485" cy="659887"/>
          </a:xfrm>
          <a:prstGeom prst="roundRect">
            <a:avLst>
              <a:gd name="adj" fmla="val 137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개인형</a:t>
            </a:r>
            <a:endParaRPr lang="en-US" altLang="ko-KR" sz="1600" b="1" kern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  <a:p>
            <a:pPr algn="ctr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ker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Noto Sans" panose="020B0502040504020204" pitchFamily="34" charset="0"/>
              </a:rPr>
              <a:t>(IRP)</a:t>
            </a:r>
            <a:endParaRPr lang="ko-KR" altLang="en-US" sz="1600" b="1" kern="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Noto Sans" panose="020B0502040504020204" pitchFamily="34" charset="0"/>
            </a:endParaRPr>
          </a:p>
        </p:txBody>
      </p:sp>
      <p:sp>
        <p:nvSpPr>
          <p:cNvPr id="33" name="사각형: 둥근 모서리 145">
            <a:extLst>
              <a:ext uri="{FF2B5EF4-FFF2-40B4-BE49-F238E27FC236}">
                <a16:creationId xmlns:a16="http://schemas.microsoft.com/office/drawing/2014/main" xmlns="" id="{86168FCD-A0D6-CC5A-7AA9-88B4F5E0D24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74302" y="2195606"/>
            <a:ext cx="3514637" cy="745921"/>
          </a:xfrm>
          <a:prstGeom prst="roundRect">
            <a:avLst>
              <a:gd name="adj" fmla="val 6340"/>
            </a:avLst>
          </a:prstGeom>
          <a:solidFill>
            <a:schemeClr val="accent4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ko-KR" altLang="en-US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중소기업퇴직연금기금제도</a:t>
            </a:r>
            <a:endParaRPr kumimoji="1" lang="en-US" altLang="ko-KR" b="1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ko-KR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kumimoji="1" lang="ko-KR" altLang="en-US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kumimoji="1" lang="en-US" altLang="ko-KR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kumimoji="1" lang="ko-KR" altLang="en-US" b="1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60" name="연결선: 꺾임 165">
            <a:extLst>
              <a:ext uri="{FF2B5EF4-FFF2-40B4-BE49-F238E27FC236}">
                <a16:creationId xmlns:a16="http://schemas.microsoft.com/office/drawing/2014/main" xmlns="" id="{C5F2F72D-C570-E602-1815-0621D52C71F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389111" y="2919065"/>
            <a:ext cx="0" cy="54000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  <a:headEnd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연결선: 꺾임 166">
            <a:extLst>
              <a:ext uri="{FF2B5EF4-FFF2-40B4-BE49-F238E27FC236}">
                <a16:creationId xmlns:a16="http://schemas.microsoft.com/office/drawing/2014/main" xmlns="" id="{90D3E674-A493-12B2-9CF7-3D28E069863E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rot="16200000" flipV="1">
            <a:off x="4386385" y="2044970"/>
            <a:ext cx="12700" cy="2880000"/>
          </a:xfrm>
          <a:prstGeom prst="bentConnector3">
            <a:avLst>
              <a:gd name="adj1" fmla="val 1499984"/>
            </a:avLst>
          </a:prstGeom>
          <a:ln w="15875">
            <a:solidFill>
              <a:schemeClr val="bg1">
                <a:lumMod val="75000"/>
              </a:schemeClr>
            </a:solidFill>
            <a:prstDash val="solid"/>
            <a:headEnd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145">
            <a:extLst>
              <a:ext uri="{FF2B5EF4-FFF2-40B4-BE49-F238E27FC236}">
                <a16:creationId xmlns:a16="http://schemas.microsoft.com/office/drawing/2014/main" xmlns="" id="{86168FCD-A0D6-CC5A-7AA9-88B4F5E0D2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67233" y="2193588"/>
            <a:ext cx="1856426" cy="745921"/>
          </a:xfrm>
          <a:prstGeom prst="roundRect">
            <a:avLst>
              <a:gd name="adj" fmla="val 6340"/>
            </a:avLst>
          </a:prstGeom>
          <a:solidFill>
            <a:schemeClr val="accent4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퇴직급여제도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개요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871EA871-A7B2-4FB9-AD81-B0CA7BE7F91D}"/>
              </a:ext>
            </a:extLst>
          </p:cNvPr>
          <p:cNvSpPr/>
          <p:nvPr/>
        </p:nvSpPr>
        <p:spPr>
          <a:xfrm>
            <a:off x="507431" y="4325046"/>
            <a:ext cx="9088868" cy="21706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40000"/>
              </a:lnSpc>
            </a:pPr>
            <a:r>
              <a:rPr lang="ko-KR" altLang="en-US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○ 퇴직금제도 </a:t>
            </a:r>
            <a:r>
              <a:rPr lang="en-US" altLang="ko-KR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회사의 퇴직금 적립 강제화</a:t>
            </a:r>
            <a:endParaRPr lang="en-US" altLang="ko-KR" sz="1500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회사가 적립금 직접 관리 </a:t>
            </a:r>
            <a:r>
              <a:rPr lang="en-US" altLang="ko-KR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퇴직시 일시금 지급</a:t>
            </a:r>
            <a:endParaRPr lang="en-US" altLang="ko-KR" sz="1500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○ 퇴직연금제도 </a:t>
            </a:r>
            <a:r>
              <a:rPr lang="en-US" altLang="ko-KR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 재원을 사외 금융기관에 예치 → 퇴직금 체불위험 개선</a:t>
            </a:r>
            <a:endParaRPr lang="en-US" altLang="ko-KR" sz="1500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중도인출 제한 → 근로자 중간정산 보완</a:t>
            </a:r>
            <a:r>
              <a:rPr lang="en-US" altLang="ko-KR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노후소득 보장 강화</a:t>
            </a:r>
            <a:endParaRPr lang="en-US" altLang="ko-KR" sz="1500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○ </a:t>
            </a:r>
            <a:r>
              <a:rPr lang="ko-KR" altLang="en-US" sz="15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중소기업퇴직연금기금제도 </a:t>
            </a:r>
            <a:r>
              <a:rPr lang="en-US" altLang="ko-KR" sz="1500" b="1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정부 재정지원 → 중소사업장 도입률 확대</a:t>
            </a:r>
            <a:r>
              <a:rPr lang="en-US" altLang="ko-KR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노후소득 양극화 해소</a:t>
            </a:r>
            <a:r>
              <a:rPr lang="en-US" altLang="ko-KR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대기업 </a:t>
            </a:r>
            <a:r>
              <a:rPr lang="en-US" altLang="ko-KR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</a:t>
            </a:r>
            <a:r>
              <a:rPr lang="en-US" altLang="ko-KR" sz="1500" spc="-15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1500" b="1" spc="-6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          </a:t>
            </a:r>
            <a:r>
              <a:rPr lang="ko-KR" altLang="en-US" sz="1500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전문기관 위탁운용 → 수익률 개선</a:t>
            </a:r>
            <a:endParaRPr lang="en-US" altLang="ko-KR" sz="1500" spc="-6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CD4450C9-3EF7-4ACE-85CB-5C7A79046FD2}"/>
              </a:ext>
            </a:extLst>
          </p:cNvPr>
          <p:cNvSpPr/>
          <p:nvPr/>
        </p:nvSpPr>
        <p:spPr>
          <a:xfrm rot="21110455">
            <a:off x="618876" y="1854855"/>
            <a:ext cx="1135653" cy="463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1961</a:t>
            </a:r>
            <a:r>
              <a:rPr lang="ko-KR" altLang="en-US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89021549-07C4-4C45-9A2A-59F37791D3BF}"/>
              </a:ext>
            </a:extLst>
          </p:cNvPr>
          <p:cNvSpPr/>
          <p:nvPr/>
        </p:nvSpPr>
        <p:spPr>
          <a:xfrm rot="21110455">
            <a:off x="2979901" y="1860550"/>
            <a:ext cx="1135653" cy="463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2005</a:t>
            </a:r>
            <a:r>
              <a:rPr lang="ko-KR" altLang="en-US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A0F5F42F-8A3A-40E8-82C1-16480FC967A5}"/>
              </a:ext>
            </a:extLst>
          </p:cNvPr>
          <p:cNvSpPr/>
          <p:nvPr/>
        </p:nvSpPr>
        <p:spPr>
          <a:xfrm rot="21110455">
            <a:off x="5360338" y="1860550"/>
            <a:ext cx="1135653" cy="463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2021</a:t>
            </a:r>
            <a:r>
              <a:rPr lang="ko-KR" altLang="en-US" sz="1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12584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46" grpId="0" animBg="1"/>
      <p:bldP spid="47" grpId="0" animBg="1"/>
      <p:bldP spid="48" grpId="0" animBg="1"/>
      <p:bldP spid="33" grpId="0" animBg="1"/>
      <p:bldP spid="26" grpId="0" animBg="1"/>
      <p:bldP spid="20" grpId="0"/>
      <p:bldP spid="23" grpId="0"/>
      <p:bldP spid="5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푸른씨앗에서 가입자 추가납입이 가능한가요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가능합니다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1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사용자부담금계정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사용자가 정기적으로 퇴직부담금 입금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101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가입자부담금계정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자율적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추가납입→ 절세계좌 활용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를 도입하고 있습니다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푸른씨앗을 도입하게 되면 기존제도는 폐지해야 하나요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292644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제도와 </a:t>
            </a:r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모두 운영할 수 있습니다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전문가의 관리를 받고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싶은 직원은 </a:t>
            </a:r>
            <a:r>
              <a:rPr lang="en-US" altLang="ko-KR" sz="2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26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을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endParaRPr lang="en-US" altLang="ko-KR" sz="20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스스로 </a:t>
            </a:r>
            <a:r>
              <a:rPr lang="ko-KR" altLang="en-US" sz="20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운용하고 싶은 직원은 </a:t>
            </a:r>
            <a:r>
              <a:rPr lang="en-US" altLang="ko-KR" sz="2600" b="1" spc="-6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en-US" altLang="ko-KR" sz="26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6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</a:t>
            </a:r>
            <a:r>
              <a:rPr lang="en-US" altLang="ko-KR" sz="26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0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를 선택할 수 있습니다</a:t>
            </a:r>
            <a:r>
              <a:rPr lang="en-US" altLang="ko-KR" sz="2000" b="1" spc="-6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제도설정을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위해서는 </a:t>
            </a:r>
            <a:endParaRPr lang="en-US" altLang="ko-KR" sz="20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 이상의 가입이 필요합니다</a:t>
            </a:r>
            <a:r>
              <a:rPr lang="en-US" altLang="ko-KR" sz="20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가입자 입니다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적립금 일부는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남기고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일부만 푸른씨앗으로 옮길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3147986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적립금 일부이전 불가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예시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DC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 적립금이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1,000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만원일 경우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☞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 중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500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만원만 푸른씨앗으로 이전하는 것은 불가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500" b="1" spc="-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1500" b="1" spc="-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현금만 이전도 불가</a:t>
            </a:r>
            <a:r>
              <a:rPr lang="en-US" altLang="ko-KR" sz="1500" b="1" spc="-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☞ </a:t>
            </a:r>
            <a:r>
              <a:rPr lang="ko-KR" altLang="en-US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</a:t>
            </a:r>
            <a:r>
              <a:rPr lang="en-US" altLang="ko-KR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기존 </a:t>
            </a:r>
            <a:r>
              <a:rPr lang="en-US" altLang="ko-KR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1,000</a:t>
            </a:r>
            <a:r>
              <a:rPr lang="ko-KR" altLang="en-US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만원은 </a:t>
            </a:r>
            <a:r>
              <a:rPr lang="en-US" altLang="ko-KR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유지 </a:t>
            </a:r>
            <a:r>
              <a:rPr lang="en-US" altLang="ko-KR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b="1" spc="-13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향후 납입부담금만 푸른씨앗 적립 가능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100" b="1" u="sng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일부이전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전환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가능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 중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명이 푸른씨앗으로 전환하는 것은 가능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1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푸른씨앗도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 처럼 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중도인출이 가능한가요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50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 동일하게 법정사유 충족시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가능합니다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en-US" altLang="ko-KR" sz="1101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무주택자인 가입자가 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본인 명의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주택 구입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(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주거목적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전세금 또는 보증금 부담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101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본인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배우자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부양가족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질병 등으로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개월 이상 요양 필요시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임금총액의 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12.5%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초과하여 부담할 경우 限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 가입 후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머지않아 퇴사예정인 근로자 입니다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 퇴직금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원금보장 되나요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3"/>
            <a:ext cx="9088868" cy="3196669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defRPr sz="20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 가입 직후 퇴사시</a:t>
            </a:r>
            <a:endParaRPr lang="ko-KR" altLang="en-US" sz="17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20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납입원금 대비 단기성과는 부진할 수도 있습니다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100">
                <a:latin typeface="HY견명조"/>
                <a:ea typeface="HY견명조"/>
                <a:cs typeface="HY견명조"/>
                <a:sym typeface="HY견명조"/>
              </a:defRPr>
            </a:pPr>
            <a:endParaRPr lang="ko-KR" altLang="en-US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20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하지만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전문가들이 최적자산배분안에 따라 </a:t>
            </a:r>
            <a:endParaRPr lang="en-US" altLang="ko-KR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20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안전자산 중심으로 기금을 운용합니다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20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100">
                <a:latin typeface="HY견명조"/>
                <a:ea typeface="HY견명조"/>
                <a:cs typeface="HY견명조"/>
                <a:sym typeface="HY견명조"/>
              </a:defRPr>
            </a:pPr>
            <a:endParaRPr lang="ko-KR" altLang="en-US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2000">
                <a:solidFill>
                  <a:schemeClr val="accent1"/>
                </a:solidFill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근로자는 은퇴시점이 아닌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 algn="ctr">
              <a:lnSpc>
                <a:spcPct val="120000"/>
              </a:lnSpc>
              <a:defRPr sz="2000">
                <a:solidFill>
                  <a:schemeClr val="accent1"/>
                </a:solidFill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연금 수령시 수익률을 비교하는 것이 중요합니다</a:t>
            </a:r>
            <a:r>
              <a:rPr lang="en-US" altLang="ko-KR" sz="20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4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 가입시점에 따라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수익률이 다를 수 있나요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4"/>
            <a:ext cx="9088868" cy="2926450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다를 수 있습니다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 (*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가입시점별 펀드 기준가격이 상이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19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endParaRPr lang="ko-KR" altLang="en-US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푸른씨앗은 적립식펀드 구조로</a:t>
            </a: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꾸준히 적립할 경우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안정적인 수익률을 기대할 수 있습니다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endParaRPr lang="ko-KR" altLang="en-US" sz="11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퇴직금은 장기적인 관점에서 잘 관리하고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불려나가야 할 </a:t>
            </a:r>
            <a:endParaRPr lang="en-US" altLang="ko-KR" sz="19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defRPr sz="1500">
                <a:latin typeface="HY견명조"/>
                <a:ea typeface="HY견명조"/>
                <a:cs typeface="HY견명조"/>
                <a:sym typeface="HY견명조"/>
              </a:defRPr>
            </a:pPr>
            <a:r>
              <a:rPr lang="ko-KR" altLang="en-US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소중한 노후자산입니다</a:t>
            </a:r>
            <a:r>
              <a:rPr lang="en-US" altLang="ko-KR" sz="19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21BC560-267F-4519-9635-F74D0ACA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  <p:sp>
        <p:nvSpPr>
          <p:cNvPr id="9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기존 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은행예금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을 보유하고 있습니다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푸른씨앗으로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전환 신청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하면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손해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보는 것은 없나요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Q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1" name="사각형: 둥근 모서리 23">
            <a:extLst>
              <a:ext uri="{FF2B5EF4-FFF2-40B4-BE49-F238E27FC236}">
                <a16:creationId xmlns:a16="http://schemas.microsoft.com/office/drawing/2014/main" xmlns="" id="{A0373378-CA52-4116-B060-38B3509F17DC}"/>
              </a:ext>
            </a:extLst>
          </p:cNvPr>
          <p:cNvSpPr/>
          <p:nvPr/>
        </p:nvSpPr>
        <p:spPr>
          <a:xfrm>
            <a:off x="488266" y="3017867"/>
            <a:ext cx="9088868" cy="3147983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원리금지급형상품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(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예금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,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보험 등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)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은 만기전 중도해지하면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      가입시 약정된 것보다 낮은 이자를 받을 수 있습니다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. </a:t>
            </a:r>
          </a:p>
          <a:p>
            <a:pPr algn="ctr"/>
            <a:endParaRPr lang="en-US" altLang="ko-KR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하지만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, 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일반적으로 금리수준이 높지 않고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경과기간에 따라 중도해지금액을 지급하기 때문에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실질적인 패널티는 크지 않을 수 있습니다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.</a:t>
            </a:r>
          </a:p>
          <a:p>
            <a:pPr algn="ctr"/>
            <a:endParaRPr lang="en-US" altLang="ko-KR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푸른씨앗의 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2023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년 수익률이나 올해 목표수익률을 고려하면</a:t>
            </a:r>
            <a:endParaRPr lang="en-US" altLang="ko-KR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  <a:p>
            <a:pPr algn="ctr">
              <a:lnSpc>
                <a:spcPct val="120000"/>
              </a:lnSpc>
            </a:pP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중장기 관점에서 기금으로 전환하는 것이 유리하다고 판단됩니다</a:t>
            </a:r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.</a:t>
            </a:r>
            <a:r>
              <a: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HY견명조"/>
              </a:rPr>
              <a:t> </a:t>
            </a:r>
            <a:endParaRPr lang="ko-KR" altLang="en-US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HY견명조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4F30A26F-A75B-4DCB-9485-82A79402C5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4783" y="3112573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A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1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0537212-CA33-46C5-9A06-CE0CD34FD8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6" y="1233040"/>
            <a:ext cx="8290427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5871A6B0-71B9-4AB2-BB8D-7E0CD163A70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7C6725-B0B2-420C-97EE-1D095A5E7D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23913" y="2736388"/>
              <a:ext cx="1989451" cy="1727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타 연금사업자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공단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DC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포함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↔ 푸른씨앗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간 이전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0894694A-FB15-461A-A52F-8B2DD16B746F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B8CCD5D8-1B21-4F92-9C70-A78DD78B50E3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14" name="모서리가 둥근 직사각형 60">
            <a:extLst>
              <a:ext uri="{FF2B5EF4-FFF2-40B4-BE49-F238E27FC236}">
                <a16:creationId xmlns:a16="http://schemas.microsoft.com/office/drawing/2014/main" xmlns="" id="{8614715D-E875-4D94-AFAC-45C3239C46B2}"/>
              </a:ext>
            </a:extLst>
          </p:cNvPr>
          <p:cNvSpPr/>
          <p:nvPr/>
        </p:nvSpPr>
        <p:spPr>
          <a:xfrm>
            <a:off x="807790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모서리가 둥근 직사각형 29">
            <a:extLst>
              <a:ext uri="{FF2B5EF4-FFF2-40B4-BE49-F238E27FC236}">
                <a16:creationId xmlns:a16="http://schemas.microsoft.com/office/drawing/2014/main" xmlns="" id="{E98AC2D1-E190-4E8E-ABFE-04E81CEADAD6}"/>
              </a:ext>
            </a:extLst>
          </p:cNvPr>
          <p:cNvSpPr/>
          <p:nvPr/>
        </p:nvSpPr>
        <p:spPr>
          <a:xfrm>
            <a:off x="807789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근로자 동의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C9EE17-9413-4D5F-AC1B-637EEA8CA118}"/>
              </a:ext>
            </a:extLst>
          </p:cNvPr>
          <p:cNvSpPr txBox="1"/>
          <p:nvPr/>
        </p:nvSpPr>
        <p:spPr>
          <a:xfrm>
            <a:off x="807788" y="2875603"/>
            <a:ext cx="208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제도이전에 관한 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근로자 대표의 동의 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</a:rPr>
              <a:t>or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 의견 청취</a:t>
            </a:r>
            <a:endParaRPr lang="ko-KR" altLang="en-US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모서리가 둥근 직사각형 60">
            <a:extLst>
              <a:ext uri="{FF2B5EF4-FFF2-40B4-BE49-F238E27FC236}">
                <a16:creationId xmlns:a16="http://schemas.microsoft.com/office/drawing/2014/main" xmlns="" id="{5CD487E4-79B6-4480-8DF0-CF6503D587A5}"/>
              </a:ext>
            </a:extLst>
          </p:cNvPr>
          <p:cNvSpPr/>
          <p:nvPr/>
        </p:nvSpPr>
        <p:spPr>
          <a:xfrm>
            <a:off x="3912279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rgbClr val="EC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모서리가 둥근 직사각형 29">
            <a:extLst>
              <a:ext uri="{FF2B5EF4-FFF2-40B4-BE49-F238E27FC236}">
                <a16:creationId xmlns:a16="http://schemas.microsoft.com/office/drawing/2014/main" xmlns="" id="{51D8A81B-4A85-40F1-BB3B-26CC21FF0F94}"/>
              </a:ext>
            </a:extLst>
          </p:cNvPr>
          <p:cNvSpPr/>
          <p:nvPr/>
        </p:nvSpPr>
        <p:spPr>
          <a:xfrm>
            <a:off x="3912278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  규약변경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9F1E0A-DB0C-4AD6-97F8-F3B64578FA56}"/>
              </a:ext>
            </a:extLst>
          </p:cNvPr>
          <p:cNvSpPr txBox="1"/>
          <p:nvPr/>
        </p:nvSpPr>
        <p:spPr>
          <a:xfrm>
            <a:off x="3912277" y="2765538"/>
            <a:ext cx="208144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지방노동관서장에게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제도 변경에 따른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규약 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폐지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신고 후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수리통보서 수령</a:t>
            </a:r>
            <a:endParaRPr lang="ko-KR" altLang="en-US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모서리가 둥근 직사각형 60">
            <a:extLst>
              <a:ext uri="{FF2B5EF4-FFF2-40B4-BE49-F238E27FC236}">
                <a16:creationId xmlns:a16="http://schemas.microsoft.com/office/drawing/2014/main" xmlns="" id="{2E2AD88D-D537-4071-A0B9-1AA10C5CFF49}"/>
              </a:ext>
            </a:extLst>
          </p:cNvPr>
          <p:cNvSpPr/>
          <p:nvPr/>
        </p:nvSpPr>
        <p:spPr>
          <a:xfrm>
            <a:off x="7016767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모서리가 둥근 직사각형 29">
            <a:extLst>
              <a:ext uri="{FF2B5EF4-FFF2-40B4-BE49-F238E27FC236}">
                <a16:creationId xmlns:a16="http://schemas.microsoft.com/office/drawing/2014/main" xmlns="" id="{719E9BC9-9519-419A-827E-89A4CFD42893}"/>
              </a:ext>
            </a:extLst>
          </p:cNvPr>
          <p:cNvSpPr/>
          <p:nvPr/>
        </p:nvSpPr>
        <p:spPr>
          <a:xfrm>
            <a:off x="7016766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제도이전 신청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867D69-CC67-455C-ABB7-989F3AE5F44B}"/>
              </a:ext>
            </a:extLst>
          </p:cNvPr>
          <p:cNvSpPr txBox="1"/>
          <p:nvPr/>
        </p:nvSpPr>
        <p:spPr>
          <a:xfrm>
            <a:off x="7016765" y="2875603"/>
            <a:ext cx="208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계약 체결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제도이전 신청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xmlns="" id="{61422851-51E8-4957-AED4-7523C53C07B0}"/>
              </a:ext>
            </a:extLst>
          </p:cNvPr>
          <p:cNvSpPr/>
          <p:nvPr/>
        </p:nvSpPr>
        <p:spPr>
          <a:xfrm rot="16200000">
            <a:off x="3218720" y="3003634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xmlns="" id="{E3CC3DCC-4DEB-436B-A039-E663666FEE0D}"/>
              </a:ext>
            </a:extLst>
          </p:cNvPr>
          <p:cNvSpPr/>
          <p:nvPr/>
        </p:nvSpPr>
        <p:spPr>
          <a:xfrm rot="16200000">
            <a:off x="6323209" y="3003633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모서리가 둥근 직사각형 60">
            <a:extLst>
              <a:ext uri="{FF2B5EF4-FFF2-40B4-BE49-F238E27FC236}">
                <a16:creationId xmlns:a16="http://schemas.microsoft.com/office/drawing/2014/main" xmlns="" id="{863A9641-8FC6-4B84-B04A-D5EB2EEC6512}"/>
              </a:ext>
            </a:extLst>
          </p:cNvPr>
          <p:cNvSpPr/>
          <p:nvPr/>
        </p:nvSpPr>
        <p:spPr>
          <a:xfrm>
            <a:off x="1474559" y="4848982"/>
            <a:ext cx="3209612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29">
            <a:extLst>
              <a:ext uri="{FF2B5EF4-FFF2-40B4-BE49-F238E27FC236}">
                <a16:creationId xmlns:a16="http://schemas.microsoft.com/office/drawing/2014/main" xmlns="" id="{BC727A37-58BF-4769-8F5F-BB5DEC713EC2}"/>
              </a:ext>
            </a:extLst>
          </p:cNvPr>
          <p:cNvSpPr/>
          <p:nvPr/>
        </p:nvSpPr>
        <p:spPr>
          <a:xfrm>
            <a:off x="1474559" y="4335214"/>
            <a:ext cx="3209609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       적립금 이전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22364E-4355-47DD-8960-8FDA4815F6A1}"/>
              </a:ext>
            </a:extLst>
          </p:cNvPr>
          <p:cNvSpPr txBox="1"/>
          <p:nvPr/>
        </p:nvSpPr>
        <p:spPr>
          <a:xfrm>
            <a:off x="1474559" y="5107070"/>
            <a:ext cx="32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푸른씨앗으로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기존 퇴직연금 적립금 이전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xmlns="" id="{51AC16AC-05BD-41F2-8926-4020EB979B88}"/>
              </a:ext>
            </a:extLst>
          </p:cNvPr>
          <p:cNvSpPr/>
          <p:nvPr/>
        </p:nvSpPr>
        <p:spPr>
          <a:xfrm rot="16200000">
            <a:off x="5104353" y="5137404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xmlns="" id="{BC60E190-423D-4FFD-A95B-3B16069B7757}"/>
              </a:ext>
            </a:extLst>
          </p:cNvPr>
          <p:cNvSpPr/>
          <p:nvPr/>
        </p:nvSpPr>
        <p:spPr>
          <a:xfrm rot="16200000">
            <a:off x="716552" y="5134702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모서리가 둥근 직사각형 60">
            <a:extLst>
              <a:ext uri="{FF2B5EF4-FFF2-40B4-BE49-F238E27FC236}">
                <a16:creationId xmlns:a16="http://schemas.microsoft.com/office/drawing/2014/main" xmlns="" id="{88B8BE2E-790B-4146-A0AE-42A85B63FEAD}"/>
              </a:ext>
            </a:extLst>
          </p:cNvPr>
          <p:cNvSpPr/>
          <p:nvPr/>
        </p:nvSpPr>
        <p:spPr>
          <a:xfrm>
            <a:off x="5888601" y="4847479"/>
            <a:ext cx="3209612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모서리가 둥근 직사각형 29">
            <a:extLst>
              <a:ext uri="{FF2B5EF4-FFF2-40B4-BE49-F238E27FC236}">
                <a16:creationId xmlns:a16="http://schemas.microsoft.com/office/drawing/2014/main" xmlns="" id="{E58FDEAC-3618-4BE5-90E6-50DE4C39E843}"/>
              </a:ext>
            </a:extLst>
          </p:cNvPr>
          <p:cNvSpPr/>
          <p:nvPr/>
        </p:nvSpPr>
        <p:spPr>
          <a:xfrm>
            <a:off x="5888601" y="4333711"/>
            <a:ext cx="3209609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   푸른씨앗 제도 운영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52F585-C5DB-4A80-89DD-92C32D862B1B}"/>
              </a:ext>
            </a:extLst>
          </p:cNvPr>
          <p:cNvSpPr txBox="1"/>
          <p:nvPr/>
        </p:nvSpPr>
        <p:spPr>
          <a:xfrm>
            <a:off x="5888601" y="5105404"/>
            <a:ext cx="32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푸른씨앗으로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퇴직급여 운영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0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[FAQ]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궁금해요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xmlns="" id="{266A5950-F9B1-476B-BB30-23FE1A69A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85694"/>
              </p:ext>
            </p:extLst>
          </p:nvPr>
        </p:nvGraphicFramePr>
        <p:xfrm>
          <a:off x="411748" y="2068026"/>
          <a:ext cx="9088868" cy="37131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0985">
                  <a:extLst>
                    <a:ext uri="{9D8B030D-6E8A-4147-A177-3AD203B41FA5}">
                      <a16:colId xmlns:a16="http://schemas.microsoft.com/office/drawing/2014/main" xmlns="" val="1063139638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xmlns="" val="3986991036"/>
                    </a:ext>
                  </a:extLst>
                </a:gridCol>
                <a:gridCol w="1956669">
                  <a:extLst>
                    <a:ext uri="{9D8B030D-6E8A-4147-A177-3AD203B41FA5}">
                      <a16:colId xmlns:a16="http://schemas.microsoft.com/office/drawing/2014/main" xmlns="" val="2889965423"/>
                    </a:ext>
                  </a:extLst>
                </a:gridCol>
                <a:gridCol w="1956669">
                  <a:extLst>
                    <a:ext uri="{9D8B030D-6E8A-4147-A177-3AD203B41FA5}">
                      <a16:colId xmlns:a16="http://schemas.microsoft.com/office/drawing/2014/main" xmlns="" val="1694149703"/>
                    </a:ext>
                  </a:extLst>
                </a:gridCol>
                <a:gridCol w="1514811">
                  <a:extLst>
                    <a:ext uri="{9D8B030D-6E8A-4147-A177-3AD203B41FA5}">
                      <a16:colId xmlns:a16="http://schemas.microsoft.com/office/drawing/2014/main" xmlns="" val="457109736"/>
                    </a:ext>
                  </a:extLst>
                </a:gridCol>
              </a:tblGrid>
              <a:tr h="39227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 분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푸른씨앗</a:t>
                      </a:r>
                      <a:endParaRPr lang="en-US" altLang="ko-KR" sz="12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중소기업퇴직연금기금제도</a:t>
                      </a: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F5822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퇴직연금제도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퇴직금제도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002163"/>
                  </a:ext>
                </a:extLst>
              </a:tr>
              <a:tr h="392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solidFill>
                          <a:schemeClr val="bg1"/>
                        </a:solidFill>
                        <a:latin typeface="KoPub돋움체_Pro Light" panose="02020603020101020101" pitchFamily="18" charset="-127"/>
                        <a:ea typeface="KoPub돋움체_Pro Light" panose="02020603020101020101" pitchFamily="18" charset="-127"/>
                      </a:endParaRPr>
                    </a:p>
                  </a:txBody>
                  <a:tcPr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확정기여형</a:t>
                      </a: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(DC)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확정급여형</a:t>
                      </a: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(DB)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344175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가입대상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30</a:t>
                      </a: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인 이하 사업장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모든 사업장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모든사업장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216797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적립방법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사외적립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사외적립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사내적립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649032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운용주체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근로복지공단</a:t>
                      </a:r>
                      <a:endParaRPr lang="en-US" altLang="ko-KR" sz="1200" b="1">
                        <a:solidFill>
                          <a:srgbClr val="FF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사용자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사용자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6711899"/>
                  </a:ext>
                </a:extLst>
              </a:tr>
              <a:tr h="4836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부담금수준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연간 임금총액의 </a:t>
                      </a:r>
                      <a:endParaRPr lang="en-US" altLang="ko-KR" sz="12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1/12 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이상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연간 임금총액의 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1/12 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이상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퇴직급여 예상액의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100% 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이상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5336805"/>
                  </a:ext>
                </a:extLst>
              </a:tr>
              <a:tr h="4836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급여수준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부담금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+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운용손익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부담금</a:t>
                      </a:r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+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운용손익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30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일분 평균임금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x 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근속연수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30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일분 평균임금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x </a:t>
                      </a: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근속연수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2760142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중도인출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가능</a:t>
                      </a:r>
                      <a:endParaRPr lang="en-US" altLang="ko-KR" sz="12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가능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불가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중간정산</a:t>
                      </a:r>
                      <a:endParaRPr lang="en-US" altLang="ko-KR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865597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재정지원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사업주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가입자 재정지원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해당없음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해당없음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6480302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4CC06279-AAFC-4A2E-90C8-37E664C1E1CA}"/>
              </a:ext>
            </a:extLst>
          </p:cNvPr>
          <p:cNvSpPr/>
          <p:nvPr/>
        </p:nvSpPr>
        <p:spPr>
          <a:xfrm>
            <a:off x="411748" y="5968732"/>
            <a:ext cx="9088868" cy="327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수수료</a:t>
            </a:r>
            <a:r>
              <a:rPr lang="en-US" altLang="ko-KR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en-US" altLang="ko-KR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‘</a:t>
            </a:r>
            <a:r>
              <a:rPr lang="ko-KR" altLang="en-US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en-US" altLang="ko-KR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은 일반 퇴직연금제도 대비 </a:t>
            </a:r>
            <a:r>
              <a:rPr lang="en-US" altLang="ko-KR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최저 수수료</a:t>
            </a:r>
            <a:r>
              <a:rPr lang="en-US" altLang="ko-KR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책정</a:t>
            </a:r>
            <a:r>
              <a:rPr lang="en-US" altLang="ko-KR" sz="1200" b="1" spc="-2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(‘24</a:t>
            </a:r>
            <a:r>
              <a:rPr lang="ko-KR" altLang="en-US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가입시 </a:t>
            </a:r>
            <a:r>
              <a:rPr lang="en-US" altLang="ko-KR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년간 수수료 면제</a:t>
            </a:r>
            <a:r>
              <a:rPr lang="en-US" altLang="ko-KR" sz="1200" b="1" spc="-2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en-US" altLang="ko-KR" sz="1200" b="1" spc="-20" dirty="0">
              <a:solidFill>
                <a:srgbClr val="FF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0537212-CA33-46C5-9A06-CE0CD34FD8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6" y="1233040"/>
            <a:ext cx="8290427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8" name="사각형: 둥근 모서리 9">
              <a:extLst>
                <a:ext uri="{FF2B5EF4-FFF2-40B4-BE49-F238E27FC236}">
                  <a16:creationId xmlns:a16="http://schemas.microsoft.com/office/drawing/2014/main" xmlns="" id="{5871A6B0-71B9-4AB2-BB8D-7E0CD163A70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97C6725-B0B2-420C-97EE-1D095A5E7D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26778" y="2736388"/>
              <a:ext cx="1989451" cy="1727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퇴직급여제도 비교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0894694A-FB15-461A-A52F-8B2DD16B746F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B8CCD5D8-1B21-4F92-9C70-A78DD78B50E3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5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"/>
          <p:cNvSpPr>
            <a:spLocks noGrp="1"/>
          </p:cNvSpPr>
          <p:nvPr>
            <p:ph type="body" idx="1"/>
          </p:nvPr>
        </p:nvSpPr>
        <p:spPr>
          <a:xfrm>
            <a:off x="752090" y="550335"/>
            <a:ext cx="8420100" cy="333586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ko-KR" altLang="en-US" sz="4800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중소기업퇴직연금기금</a:t>
            </a:r>
            <a:r>
              <a:rPr lang="ko-KR" altLang="en-US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</a:t>
            </a:r>
            <a:r>
              <a:rPr lang="ko-KR" altLang="en-US" sz="2799" b="1" dirty="0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2799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ko-KR" altLang="en-US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근로자의 </a:t>
            </a:r>
            <a:r>
              <a:rPr lang="ko-KR" altLang="en-US" sz="3199" b="1" dirty="0" err="1">
                <a:solidFill>
                  <a:srgbClr val="7CBF33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푸른씨앗</a:t>
            </a:r>
            <a:r>
              <a:rPr lang="ko-KR" altLang="en-US" sz="2799" b="1" dirty="0" err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</a:t>
            </a:r>
            <a:r>
              <a:rPr lang="ko-KR" altLang="en-US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되어 </a:t>
            </a:r>
            <a:r>
              <a:rPr lang="ko-KR" altLang="en-US" sz="2799" b="1" dirty="0">
                <a:solidFill>
                  <a:schemeClr val="accent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희망미래</a:t>
            </a:r>
            <a:r>
              <a:rPr lang="ko-KR" altLang="en-US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를 여는 길에</a:t>
            </a:r>
            <a:endParaRPr lang="en-US" altLang="ko-KR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ko-KR" altLang="en-US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함께 하겠습니다</a:t>
            </a:r>
            <a:r>
              <a:rPr lang="en-US" altLang="ko-KR" sz="2799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7732D67-AB47-476A-BD8E-925754B5402D}"/>
              </a:ext>
            </a:extLst>
          </p:cNvPr>
          <p:cNvSpPr/>
          <p:nvPr/>
        </p:nvSpPr>
        <p:spPr>
          <a:xfrm>
            <a:off x="3548545" y="5601797"/>
            <a:ext cx="2986481" cy="874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ACADD9E-7F90-4A7F-BA48-420C8E14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80" y="4074257"/>
            <a:ext cx="2406351" cy="234347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416147" y="4580456"/>
            <a:ext cx="1334530" cy="139827"/>
          </a:xfrm>
          <a:prstGeom prst="rect">
            <a:avLst/>
          </a:prstGeom>
          <a:solidFill>
            <a:srgbClr val="8490C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퇴직연금 고객센터</a:t>
            </a:r>
          </a:p>
        </p:txBody>
      </p:sp>
    </p:spTree>
    <p:extLst>
      <p:ext uri="{BB962C8B-B14F-4D97-AF65-F5344CB8AC3E}">
        <p14:creationId xmlns:p14="http://schemas.microsoft.com/office/powerpoint/2010/main" val="119402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0143" y="1558634"/>
            <a:ext cx="8424000" cy="1054687"/>
          </a:xfrm>
        </p:spPr>
        <p:txBody>
          <a:bodyPr anchor="ctr" anchorCtr="0"/>
          <a:lstStyle/>
          <a:p>
            <a:pPr algn="ctr"/>
            <a:r>
              <a:rPr lang="ko-KR" altLang="en-US" sz="48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중소기업퇴직연금기금제도</a:t>
            </a:r>
            <a:endParaRPr lang="ko-KR" altLang="en-US" sz="4800" b="1" dirty="0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" y="4269932"/>
            <a:ext cx="2277908" cy="50620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16332" y="3254559"/>
            <a:ext cx="3079693" cy="3080500"/>
          </a:xfrm>
          <a:prstGeom prst="ellipse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0F1F3392-CD22-27AF-867F-B3B34DC081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97485" y="3435764"/>
            <a:ext cx="2717381" cy="27180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endParaRPr lang="ko-KR" altLang="en-US">
              <a:ln>
                <a:solidFill>
                  <a:srgbClr val="F58220">
                    <a:alpha val="0"/>
                  </a:srgbClr>
                </a:solidFill>
              </a:ln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11B01EEE-04C5-8344-8BFF-28DBE58BD33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84065" y="4795051"/>
            <a:ext cx="30600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7873CC44-65CE-A5FA-EDD9-1A15CF3AC18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6557287" y="4795051"/>
            <a:ext cx="3060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5400000">
            <a:off x="3383719" y="3161936"/>
            <a:ext cx="3138321" cy="3278779"/>
            <a:chOff x="3774242" y="2192371"/>
            <a:chExt cx="3138321" cy="327877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2" y="2265232"/>
              <a:ext cx="1657430" cy="3205918"/>
              <a:chOff x="3774242" y="2265232"/>
              <a:chExt cx="1657430" cy="3205918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6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32" name="모서리가 둥근 직사각형 31"/>
          <p:cNvSpPr/>
          <p:nvPr/>
        </p:nvSpPr>
        <p:spPr>
          <a:xfrm>
            <a:off x="4148668" y="27251"/>
            <a:ext cx="5728696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69" y="3842176"/>
            <a:ext cx="1935011" cy="186730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6C814A97-C3BC-4015-B419-CC5000137E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7057" y="4848654"/>
            <a:ext cx="1810059" cy="5097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0"/>
          <a:srcRect l="25291" t="47366" r="70343" b="48190"/>
          <a:stretch/>
        </p:blipFill>
        <p:spPr>
          <a:xfrm>
            <a:off x="7124846" y="4196225"/>
            <a:ext cx="1922760" cy="5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6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9287" y="1869530"/>
            <a:ext cx="8424000" cy="1054687"/>
          </a:xfrm>
        </p:spPr>
        <p:txBody>
          <a:bodyPr anchor="ctr" anchorCtr="0"/>
          <a:lstStyle/>
          <a:p>
            <a:pPr algn="ctr"/>
            <a:r>
              <a:rPr lang="ko-KR" altLang="en-US" sz="5399" b="1">
                <a:solidFill>
                  <a:schemeClr val="accent5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endParaRPr lang="ko-KR" altLang="en-US" sz="5399" b="1" dirty="0">
              <a:solidFill>
                <a:schemeClr val="accent5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85" y="4452812"/>
            <a:ext cx="2277908" cy="506203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11B01EEE-04C5-8344-8BFF-28DBE58BD33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402343" y="4977931"/>
            <a:ext cx="30600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4224870" y="27251"/>
            <a:ext cx="5652495" cy="289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3" tIns="45717" rIns="91433" bIns="45717" rtlCol="0" anchor="ctr">
            <a:spAutoFit/>
          </a:bodyPr>
          <a:lstStyle/>
          <a:p>
            <a:pPr algn="r"/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미래에셋증권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, 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삼성자산운용은 중소기업퇴직연금기금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푸른씨앗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 전담운용기관입니다</a:t>
            </a:r>
            <a:r>
              <a:rPr lang="en-US" altLang="ko-KR" sz="1101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34" charset="0"/>
                <a:sym typeface="Wingdings" pitchFamily="2" charset="2"/>
              </a:rPr>
              <a:t>.</a:t>
            </a:r>
            <a:endParaRPr lang="ko-KR" altLang="en-US" sz="1101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54F5979-1849-4F0A-9E27-390335053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69" y="5241095"/>
            <a:ext cx="1228896" cy="35247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F02AD29-8066-4914-816D-F67D7A01A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28" y="3826670"/>
            <a:ext cx="1241415" cy="3810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57902E87-A935-4D92-BA3F-485D74D63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8" y="4388901"/>
            <a:ext cx="1241416" cy="5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확정급여형제도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(DB)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Defined Benefit</a:t>
            </a:r>
          </a:p>
          <a:p>
            <a:pPr algn="ctr">
              <a:lnSpc>
                <a:spcPct val="120000"/>
              </a:lnSpc>
            </a:pPr>
            <a:r>
              <a:rPr lang="ko-KR" altLang="en-US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확정급여형 퇴직연금</a:t>
            </a:r>
            <a:endParaRPr lang="ko-KR" altLang="en-US" sz="28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FF9C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28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DB</a:t>
            </a:r>
            <a:endParaRPr lang="ko-KR" altLang="en-US" sz="28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401517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평균임금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x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근속연수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484834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회사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운용손익 회사 귀속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7" y="569228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금융회사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사외예치 ☞ 근로자 수급권 보호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390566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474294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7" y="558102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보관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061D1630-E8E9-4EC4-A3FE-BD54D08E953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07787" y="2919827"/>
            <a:ext cx="8290428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xmlns="" id="{1A983228-7358-46B2-9F74-206C0B48EF7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992FED4-1ECC-4BDD-84BE-AA926E04AEF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49860" y="2740911"/>
              <a:ext cx="1937563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내가 받을 퇴직금 수준이 사전에 확정되어 있다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.”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CA1685DE-70F1-4CF0-B1AA-045E36AD30C4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3DA2F82E-3508-4422-A80E-493A2FA798B3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432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확정기여형제도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(DC)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Defined Contribution</a:t>
            </a:r>
          </a:p>
          <a:p>
            <a:pPr algn="ctr">
              <a:lnSpc>
                <a:spcPct val="120000"/>
              </a:lnSpc>
            </a:pPr>
            <a:r>
              <a:rPr lang="ko-KR" altLang="en-US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확정기여형 퇴직연금</a:t>
            </a:r>
            <a:endParaRPr lang="ko-KR" altLang="en-US" sz="28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28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endParaRPr lang="ko-KR" altLang="en-US" sz="28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401517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회사 부담금 합계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±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운용성과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484834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운용손익 근로자 귀속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7" y="569228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추가납입 가능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연간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1,800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한도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390566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퇴직급여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474294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7" y="558102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추가부담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061D1630-E8E9-4EC4-A3FE-BD54D08E953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07790" y="2919827"/>
            <a:ext cx="8290428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xmlns="" id="{1A983228-7358-46B2-9F74-206C0B48EF7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992FED4-1ECC-4BDD-84BE-AA926E04AEF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93301" y="2737623"/>
              <a:ext cx="1850679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내가 기여한 만큼 내 퇴직금 수준이 결정된다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.”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CA1685DE-70F1-4CF0-B1AA-045E36AD30C4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3DA2F82E-3508-4422-A80E-493A2FA798B3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314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퇴직급여 수준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 DB vs DC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7372" y="1567073"/>
            <a:ext cx="1263404" cy="1263398"/>
          </a:xfrm>
          <a:prstGeom prst="ellipse">
            <a:avLst/>
          </a:prstGeom>
          <a:solidFill>
            <a:srgbClr val="FF9C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1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DB</a:t>
            </a:r>
            <a:endParaRPr lang="ko-KR" altLang="en-US" sz="31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xmlns="" id="{55770317-D8C8-4276-88FF-4B740C9421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3558" y="4338827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1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endParaRPr lang="ko-KR" altLang="en-US" sz="31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xmlns="" id="{A0EDEDED-FC5C-4D0C-9A88-5B863C8A8F6A}"/>
              </a:ext>
            </a:extLst>
          </p:cNvPr>
          <p:cNvCxnSpPr/>
          <p:nvPr/>
        </p:nvCxnSpPr>
        <p:spPr>
          <a:xfrm>
            <a:off x="563561" y="3666084"/>
            <a:ext cx="877338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5A162B8E-9CE4-4267-92E6-D28360C2962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944836" y="1082593"/>
            <a:ext cx="7555787" cy="671120"/>
            <a:chOff x="7219949" y="2652782"/>
            <a:chExt cx="2597385" cy="342410"/>
          </a:xfrm>
          <a:solidFill>
            <a:schemeClr val="bg1">
              <a:lumMod val="95000"/>
            </a:schemeClr>
          </a:solidFill>
        </p:grpSpPr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xmlns="" id="{244827F2-5519-4C23-BEC7-0E307A2F073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14B35A7-5B58-4F59-BF5A-E206971A7BB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601641" y="2688725"/>
              <a:ext cx="1811301" cy="281607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lnSpc>
                  <a:spcPct val="120000"/>
                </a:lnSpc>
                <a:defRPr/>
              </a:pP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퇴직급여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=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평균임금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*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X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근속연수</a:t>
              </a:r>
              <a:endParaRPr kumimoji="1" lang="en-US" altLang="ko-KR" sz="16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algn="ctr" defTabSz="457161">
                <a:lnSpc>
                  <a:spcPct val="120000"/>
                </a:lnSpc>
                <a:defRPr/>
              </a:pP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근로기간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년에 대하여 일급의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30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일분 ☞ 약 한달치 임금</a:t>
              </a:r>
              <a:endParaRPr kumimoji="1" lang="ko-KR" altLang="en-US" sz="1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8EE4582D-5B41-4CA3-9EAA-8628BF8B5CC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44829" y="3863614"/>
            <a:ext cx="7555785" cy="671120"/>
            <a:chOff x="7219949" y="2652782"/>
            <a:chExt cx="2597385" cy="342410"/>
          </a:xfrm>
          <a:solidFill>
            <a:schemeClr val="bg1">
              <a:lumMod val="95000"/>
            </a:schemeClr>
          </a:solidFill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xmlns="" id="{07498417-E7EC-4D61-814F-D418A22DA39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2BAA3DD-6AD8-4BCA-9EFD-2270E6BB942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849891" y="2688725"/>
              <a:ext cx="1314805" cy="281607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lnSpc>
                  <a:spcPct val="120000"/>
                </a:lnSpc>
                <a:defRPr/>
              </a:pP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퇴직급여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=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회사 부담금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*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합계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± 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운용성과</a:t>
              </a:r>
              <a:endParaRPr kumimoji="1" lang="en-US" altLang="ko-KR" sz="16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algn="ctr" defTabSz="457161">
                <a:lnSpc>
                  <a:spcPct val="120000"/>
                </a:lnSpc>
                <a:defRPr/>
              </a:pP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연간 임금총액의 </a:t>
              </a:r>
              <a:r>
                <a:rPr kumimoji="1" lang="en-US" altLang="ko-KR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1/12</a:t>
              </a:r>
              <a:r>
                <a:rPr kumimoji="1" lang="ko-KR" altLang="en-US" sz="16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☞ 약 한달치 임금</a:t>
              </a:r>
              <a:endParaRPr kumimoji="1" lang="ko-KR" altLang="en-US" sz="1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ED510F1A-0503-4A5F-AD9D-221FC6CA9DD4}"/>
              </a:ext>
            </a:extLst>
          </p:cNvPr>
          <p:cNvGrpSpPr>
            <a:grpSpLocks/>
          </p:cNvGrpSpPr>
          <p:nvPr/>
        </p:nvGrpSpPr>
        <p:grpSpPr bwMode="auto">
          <a:xfrm>
            <a:off x="2068913" y="1907691"/>
            <a:ext cx="3163887" cy="1666875"/>
            <a:chOff x="5865981" y="3248040"/>
            <a:chExt cx="2747053" cy="1448220"/>
          </a:xfrm>
        </p:grpSpPr>
        <p:sp>
          <p:nvSpPr>
            <p:cNvPr id="45" name="Rectangle 88">
              <a:extLst>
                <a:ext uri="{FF2B5EF4-FFF2-40B4-BE49-F238E27FC236}">
                  <a16:creationId xmlns:a16="http://schemas.microsoft.com/office/drawing/2014/main" xmlns="" id="{4294588A-8AF5-4FFB-B96E-8911D1FCA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206" y="3676989"/>
              <a:ext cx="919360" cy="10192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xmlns="" id="{69B88E85-54B8-4667-B74B-D7EDAB8FE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809" y="3248040"/>
              <a:ext cx="915225" cy="14482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7" name="Rectangle 87">
              <a:extLst>
                <a:ext uri="{FF2B5EF4-FFF2-40B4-BE49-F238E27FC236}">
                  <a16:creationId xmlns:a16="http://schemas.microsoft.com/office/drawing/2014/main" xmlns="" id="{039E091A-4FCA-48B0-8613-F6557E50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981" y="4068698"/>
              <a:ext cx="915225" cy="627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ko-KR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Text Box 94">
              <a:extLst>
                <a:ext uri="{FF2B5EF4-FFF2-40B4-BE49-F238E27FC236}">
                  <a16:creationId xmlns:a16="http://schemas.microsoft.com/office/drawing/2014/main" xmlns="" id="{6796522D-5042-4FF5-AD25-86121F5DC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8061" y="4401663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100</a:t>
              </a:r>
            </a:p>
          </p:txBody>
        </p:sp>
        <p:sp>
          <p:nvSpPr>
            <p:cNvPr id="49" name="Text Box 95">
              <a:extLst>
                <a:ext uri="{FF2B5EF4-FFF2-40B4-BE49-F238E27FC236}">
                  <a16:creationId xmlns:a16="http://schemas.microsoft.com/office/drawing/2014/main" xmlns="" id="{BD32F9E7-0996-4A46-B8F1-799B32C98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7013" y="4404515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105</a:t>
              </a:r>
            </a:p>
          </p:txBody>
        </p:sp>
        <p:sp>
          <p:nvSpPr>
            <p:cNvPr id="50" name="Text Box 90">
              <a:extLst>
                <a:ext uri="{FF2B5EF4-FFF2-40B4-BE49-F238E27FC236}">
                  <a16:creationId xmlns:a16="http://schemas.microsoft.com/office/drawing/2014/main" xmlns="" id="{94DBF5DD-CD24-4CE0-8899-556707097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96" y="3638051"/>
              <a:ext cx="839417" cy="40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1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  <a:b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</a:b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(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입사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)</a:t>
              </a:r>
              <a:endParaRPr lang="ko-KR" altLang="en-US" sz="1200" b="1" kern="0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1" name="Text Box 91">
              <a:extLst>
                <a:ext uri="{FF2B5EF4-FFF2-40B4-BE49-F238E27FC236}">
                  <a16:creationId xmlns:a16="http://schemas.microsoft.com/office/drawing/2014/main" xmlns="" id="{3AA2901F-93A7-426F-BBB9-8C4A4ED5C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5312" y="3390650"/>
              <a:ext cx="840794" cy="24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2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</a:p>
          </p:txBody>
        </p:sp>
        <p:sp>
          <p:nvSpPr>
            <p:cNvPr id="52" name="Text Box 92">
              <a:extLst>
                <a:ext uri="{FF2B5EF4-FFF2-40B4-BE49-F238E27FC236}">
                  <a16:creationId xmlns:a16="http://schemas.microsoft.com/office/drawing/2014/main" xmlns="" id="{BA093AFC-F59A-4961-9AF6-5AEDE5180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834" y="3390425"/>
              <a:ext cx="839415" cy="40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3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/>
              </a:r>
              <a:b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</a:b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(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퇴사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)</a:t>
              </a:r>
            </a:p>
          </p:txBody>
        </p:sp>
        <p:sp>
          <p:nvSpPr>
            <p:cNvPr id="53" name="Text Box 96">
              <a:extLst>
                <a:ext uri="{FF2B5EF4-FFF2-40B4-BE49-F238E27FC236}">
                  <a16:creationId xmlns:a16="http://schemas.microsoft.com/office/drawing/2014/main" xmlns="" id="{443B9507-6D99-4480-BB5F-029F6D561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021" y="4404516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110</a:t>
              </a:r>
            </a:p>
          </p:txBody>
        </p:sp>
      </p:grp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644C8B69-4283-4E34-A523-CA46373F948A}"/>
              </a:ext>
            </a:extLst>
          </p:cNvPr>
          <p:cNvSpPr/>
          <p:nvPr/>
        </p:nvSpPr>
        <p:spPr bwMode="auto">
          <a:xfrm>
            <a:off x="2051446" y="1898165"/>
            <a:ext cx="3200401" cy="167640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 b="1" ker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9D072FC7-F3FF-4F96-A765-43D09EAA5A8B}"/>
              </a:ext>
            </a:extLst>
          </p:cNvPr>
          <p:cNvGrpSpPr>
            <a:grpSpLocks/>
          </p:cNvGrpSpPr>
          <p:nvPr/>
        </p:nvGrpSpPr>
        <p:grpSpPr bwMode="auto">
          <a:xfrm>
            <a:off x="2134840" y="4710913"/>
            <a:ext cx="3163887" cy="1666875"/>
            <a:chOff x="5865981" y="3248040"/>
            <a:chExt cx="2747053" cy="1448220"/>
          </a:xfrm>
        </p:grpSpPr>
        <p:sp>
          <p:nvSpPr>
            <p:cNvPr id="57" name="Rectangle 88">
              <a:extLst>
                <a:ext uri="{FF2B5EF4-FFF2-40B4-BE49-F238E27FC236}">
                  <a16:creationId xmlns:a16="http://schemas.microsoft.com/office/drawing/2014/main" xmlns="" id="{A55122A7-2D0E-463C-9FCF-31C9FA3F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206" y="3676989"/>
              <a:ext cx="919360" cy="101927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xmlns="" id="{17C32383-0EDC-48F9-82D9-62E771AD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809" y="3248040"/>
              <a:ext cx="915225" cy="144822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en-US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9" name="Rectangle 87">
              <a:extLst>
                <a:ext uri="{FF2B5EF4-FFF2-40B4-BE49-F238E27FC236}">
                  <a16:creationId xmlns:a16="http://schemas.microsoft.com/office/drawing/2014/main" xmlns="" id="{0B35EBF1-57EE-4A63-A446-53224941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981" y="4068698"/>
              <a:ext cx="915225" cy="62756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atinLnBrk="0">
                <a:defRPr/>
              </a:pPr>
              <a:endParaRPr lang="ko-KR" altLang="ko-KR" sz="2000" b="1" kern="0" baseline="30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60" name="Text Box 94">
              <a:extLst>
                <a:ext uri="{FF2B5EF4-FFF2-40B4-BE49-F238E27FC236}">
                  <a16:creationId xmlns:a16="http://schemas.microsoft.com/office/drawing/2014/main" xmlns="" id="{43125FE8-103C-4A23-881A-FAD0C7885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8061" y="4401663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100</a:t>
              </a:r>
            </a:p>
          </p:txBody>
        </p:sp>
        <p:sp>
          <p:nvSpPr>
            <p:cNvPr id="61" name="Text Box 95">
              <a:extLst>
                <a:ext uri="{FF2B5EF4-FFF2-40B4-BE49-F238E27FC236}">
                  <a16:creationId xmlns:a16="http://schemas.microsoft.com/office/drawing/2014/main" xmlns="" id="{B999D339-7FA3-4E19-92F6-EBB2EFD94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7013" y="4404515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105</a:t>
              </a:r>
            </a:p>
          </p:txBody>
        </p:sp>
        <p:sp>
          <p:nvSpPr>
            <p:cNvPr id="62" name="Text Box 90">
              <a:extLst>
                <a:ext uri="{FF2B5EF4-FFF2-40B4-BE49-F238E27FC236}">
                  <a16:creationId xmlns:a16="http://schemas.microsoft.com/office/drawing/2014/main" xmlns="" id="{0247AF6B-81CE-412E-BAC2-955F242D2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196" y="3638051"/>
              <a:ext cx="839417" cy="40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1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  <a:b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</a:b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(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입사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)</a:t>
              </a:r>
              <a:endParaRPr lang="ko-KR" altLang="en-US" sz="1200" b="1" kern="0" dirty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80" name="Text Box 91">
              <a:extLst>
                <a:ext uri="{FF2B5EF4-FFF2-40B4-BE49-F238E27FC236}">
                  <a16:creationId xmlns:a16="http://schemas.microsoft.com/office/drawing/2014/main" xmlns="" id="{2A099D95-6301-4537-B255-2CEDECC84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5312" y="3390650"/>
              <a:ext cx="840794" cy="24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2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</a:p>
          </p:txBody>
        </p:sp>
        <p:sp>
          <p:nvSpPr>
            <p:cNvPr id="81" name="Text Box 92">
              <a:extLst>
                <a:ext uri="{FF2B5EF4-FFF2-40B4-BE49-F238E27FC236}">
                  <a16:creationId xmlns:a16="http://schemas.microsoft.com/office/drawing/2014/main" xmlns="" id="{3098DE69-687F-4F34-A7E1-515B4B397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834" y="3390425"/>
              <a:ext cx="839415" cy="40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3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년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/>
              </a:r>
              <a:b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</a:b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(</a:t>
              </a:r>
              <a:r>
                <a:rPr lang="ko-KR" altLang="en-US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퇴사</a:t>
              </a:r>
              <a:r>
                <a:rPr lang="en-US" altLang="ko-KR" sz="12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)</a:t>
              </a:r>
            </a:p>
          </p:txBody>
        </p:sp>
        <p:sp>
          <p:nvSpPr>
            <p:cNvPr id="85" name="Text Box 96">
              <a:extLst>
                <a:ext uri="{FF2B5EF4-FFF2-40B4-BE49-F238E27FC236}">
                  <a16:creationId xmlns:a16="http://schemas.microsoft.com/office/drawing/2014/main" xmlns="" id="{8EFD887D-8B89-4C8A-8873-8D971247A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021" y="4404516"/>
              <a:ext cx="839938" cy="26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400" b="1" kern="0">
                  <a:latin typeface="바탕" panose="02030600000101010101" pitchFamily="18" charset="-127"/>
                  <a:ea typeface="바탕" panose="02030600000101010101" pitchFamily="18" charset="-127"/>
                </a:rPr>
                <a:t>110</a:t>
              </a:r>
            </a:p>
          </p:txBody>
        </p: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EF437489-54CD-4E52-AB3D-8AFA09CE6A8A}"/>
              </a:ext>
            </a:extLst>
          </p:cNvPr>
          <p:cNvSpPr/>
          <p:nvPr/>
        </p:nvSpPr>
        <p:spPr bwMode="auto">
          <a:xfrm>
            <a:off x="2117375" y="4701389"/>
            <a:ext cx="3200401" cy="167640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 b="1" ker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07BA4AED-549E-431B-BD72-645093D7DDDF}"/>
              </a:ext>
            </a:extLst>
          </p:cNvPr>
          <p:cNvGrpSpPr/>
          <p:nvPr/>
        </p:nvGrpSpPr>
        <p:grpSpPr>
          <a:xfrm rot="16200000">
            <a:off x="5313225" y="2208382"/>
            <a:ext cx="1067879" cy="1054101"/>
            <a:chOff x="6456494" y="4427092"/>
            <a:chExt cx="1881187" cy="752473"/>
          </a:xfrm>
        </p:grpSpPr>
        <p:sp>
          <p:nvSpPr>
            <p:cNvPr id="93" name="AutoShape 30">
              <a:extLst>
                <a:ext uri="{FF2B5EF4-FFF2-40B4-BE49-F238E27FC236}">
                  <a16:creationId xmlns:a16="http://schemas.microsoft.com/office/drawing/2014/main" xmlns="" id="{9A2A963C-41CC-4BA1-91DC-4A6BD00DF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494" y="4427092"/>
              <a:ext cx="1881187" cy="752473"/>
            </a:xfrm>
            <a:prstGeom prst="downArrow">
              <a:avLst>
                <a:gd name="adj1" fmla="val 62457"/>
                <a:gd name="adj2" fmla="val 314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sz="1400" b="1" kern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94" name="Text Box 31">
              <a:extLst>
                <a:ext uri="{FF2B5EF4-FFF2-40B4-BE49-F238E27FC236}">
                  <a16:creationId xmlns:a16="http://schemas.microsoft.com/office/drawing/2014/main" xmlns="" id="{05F10790-1627-436E-BBE0-89DD2BCA0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042082" y="4542263"/>
              <a:ext cx="725914" cy="542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defRPr/>
              </a:pPr>
              <a:r>
                <a:rPr lang="ko-KR" altLang="en-US" sz="14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퇴직급여</a:t>
              </a: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22025FD7-B34A-4F54-BF62-B14744966008}"/>
              </a:ext>
            </a:extLst>
          </p:cNvPr>
          <p:cNvGrpSpPr/>
          <p:nvPr/>
        </p:nvGrpSpPr>
        <p:grpSpPr>
          <a:xfrm rot="16200000">
            <a:off x="5371215" y="5094570"/>
            <a:ext cx="1067879" cy="1054101"/>
            <a:chOff x="6456494" y="4427092"/>
            <a:chExt cx="1881187" cy="752473"/>
          </a:xfrm>
        </p:grpSpPr>
        <p:sp>
          <p:nvSpPr>
            <p:cNvPr id="96" name="AutoShape 30">
              <a:extLst>
                <a:ext uri="{FF2B5EF4-FFF2-40B4-BE49-F238E27FC236}">
                  <a16:creationId xmlns:a16="http://schemas.microsoft.com/office/drawing/2014/main" xmlns="" id="{E4943DED-CC72-4A25-ADD1-268D0428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494" y="4427092"/>
              <a:ext cx="1881187" cy="752473"/>
            </a:xfrm>
            <a:prstGeom prst="downArrow">
              <a:avLst>
                <a:gd name="adj1" fmla="val 62457"/>
                <a:gd name="adj2" fmla="val 314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lang="ko-KR" altLang="en-US" sz="1400" b="1" kern="0"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97" name="Text Box 31">
              <a:extLst>
                <a:ext uri="{FF2B5EF4-FFF2-40B4-BE49-F238E27FC236}">
                  <a16:creationId xmlns:a16="http://schemas.microsoft.com/office/drawing/2014/main" xmlns="" id="{C185C103-0205-4529-8014-E9685F042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042082" y="4542263"/>
              <a:ext cx="725914" cy="542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defRPr/>
              </a:pPr>
              <a:r>
                <a:rPr lang="ko-KR" altLang="en-US" sz="1400" b="1" kern="0" dirty="0">
                  <a:latin typeface="바탕" panose="02030600000101010101" pitchFamily="18" charset="-127"/>
                  <a:ea typeface="바탕" panose="02030600000101010101" pitchFamily="18" charset="-127"/>
                </a:rPr>
                <a:t>퇴직급여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165A9D60-41C9-41F6-95E1-0CBA43C6810F}"/>
              </a:ext>
            </a:extLst>
          </p:cNvPr>
          <p:cNvSpPr/>
          <p:nvPr/>
        </p:nvSpPr>
        <p:spPr>
          <a:xfrm>
            <a:off x="6442477" y="1937020"/>
            <a:ext cx="3058139" cy="1633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110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 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x 3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330</a:t>
            </a:r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endParaRPr lang="en-US" altLang="ko-KR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endParaRPr lang="en-US" altLang="ko-KR" sz="1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 전 평균임금이 </a:t>
            </a:r>
            <a:endParaRPr lang="en-US" altLang="ko-KR" sz="1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전체 퇴직급여 수준 결정</a:t>
            </a:r>
            <a:endParaRPr lang="en-US" altLang="ko-KR" sz="1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xmlns="" id="{B67F1A0F-1103-46FB-9CE1-6CC0A82D116C}"/>
              </a:ext>
            </a:extLst>
          </p:cNvPr>
          <p:cNvSpPr/>
          <p:nvPr/>
        </p:nvSpPr>
        <p:spPr>
          <a:xfrm>
            <a:off x="6492528" y="4693094"/>
            <a:ext cx="3008087" cy="1633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100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+105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+110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</a:t>
            </a:r>
            <a:r>
              <a:rPr kumimoji="1" lang="en-US" altLang="ko-KR" sz="16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 ± @</a:t>
            </a:r>
          </a:p>
          <a:p>
            <a:pPr algn="ctr"/>
            <a:r>
              <a:rPr kumimoji="1" lang="en-US" altLang="ko-KR" sz="16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= </a:t>
            </a:r>
            <a:r>
              <a:rPr kumimoji="1" lang="en-US" altLang="ko-KR" sz="22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315</a:t>
            </a:r>
            <a:r>
              <a:rPr kumimoji="1" lang="ko-KR" altLang="en-US" sz="22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만원</a:t>
            </a:r>
            <a:r>
              <a:rPr kumimoji="1" lang="en-US" altLang="ko-KR" sz="22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 ± @</a:t>
            </a:r>
          </a:p>
          <a:p>
            <a:pPr algn="ctr"/>
            <a:endParaRPr kumimoji="1" lang="en-US" altLang="ko-KR" sz="1400" b="1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sym typeface="Monotype Sorts"/>
            </a:endParaRPr>
          </a:p>
          <a:p>
            <a:pPr algn="ctr"/>
            <a:r>
              <a:rPr kumimoji="1" lang="ko-KR" altLang="en-US" sz="14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매년 납입한 회사 부담금과 운용성과가 퇴직급여 수준 결정</a:t>
            </a:r>
            <a:endParaRPr lang="ko-KR" altLang="en-US" sz="1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xmlns="" id="{B0ADBA88-7479-48B2-8480-FE90BD58AAEB}"/>
              </a:ext>
            </a:extLst>
          </p:cNvPr>
          <p:cNvCxnSpPr/>
          <p:nvPr/>
        </p:nvCxnSpPr>
        <p:spPr>
          <a:xfrm>
            <a:off x="2374085" y="4710914"/>
            <a:ext cx="0" cy="910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xmlns="" id="{7134F4FE-964E-45F7-B728-4AD8B16F5DE2}"/>
              </a:ext>
            </a:extLst>
          </p:cNvPr>
          <p:cNvCxnSpPr>
            <a:cxnSpLocks/>
          </p:cNvCxnSpPr>
          <p:nvPr/>
        </p:nvCxnSpPr>
        <p:spPr>
          <a:xfrm>
            <a:off x="3415717" y="4724652"/>
            <a:ext cx="0" cy="435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104ED481-57FD-4CF7-96FD-E8578CF305D3}"/>
              </a:ext>
            </a:extLst>
          </p:cNvPr>
          <p:cNvSpPr/>
          <p:nvPr/>
        </p:nvSpPr>
        <p:spPr>
          <a:xfrm>
            <a:off x="2031923" y="4992827"/>
            <a:ext cx="402671" cy="37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@</a:t>
            </a: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9E2C7DC6-4535-42C2-9344-F8D28341809B}"/>
              </a:ext>
            </a:extLst>
          </p:cNvPr>
          <p:cNvSpPr/>
          <p:nvPr/>
        </p:nvSpPr>
        <p:spPr>
          <a:xfrm>
            <a:off x="3066678" y="4734413"/>
            <a:ext cx="402671" cy="37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@</a:t>
            </a:r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xmlns="" id="{2B9B67A9-10A8-4B11-9C69-7B857BED2ED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63560" y="2896674"/>
            <a:ext cx="1406850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xmlns="" id="{D41E6850-8FEB-4655-ABDD-A1329962474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663BBB63-9304-4E35-B69F-75570C0524A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60248" y="2747161"/>
              <a:ext cx="1894102" cy="1570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소급효과</a:t>
              </a:r>
              <a:endParaRPr kumimoji="1" lang="ko-KR" altLang="en-US" sz="20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xmlns="" id="{57F5C48F-321A-43D3-A6B0-D7709B6C350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15649" y="5681068"/>
            <a:ext cx="1406850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xmlns="" id="{64D5D1B9-3FA4-4FE5-8D86-2D199D8BB82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3741D80-D7FD-4797-A44E-ED7CB716A1A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560248" y="2751015"/>
              <a:ext cx="1894102" cy="1570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0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중간정산</a:t>
              </a:r>
              <a:endParaRPr kumimoji="1" lang="ko-KR" altLang="en-US" sz="20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0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퇴직급여 수준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 DB vs DC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임금상승률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&gt; </a:t>
            </a:r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운용수익률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DB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 유리</a:t>
            </a:r>
            <a:endParaRPr lang="en-US" altLang="ko-KR" sz="2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임금상승률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&lt; DC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운용수익률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DC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 유리</a:t>
            </a:r>
            <a:endParaRPr lang="ko-KR" altLang="en-US" sz="24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xmlns="" id="{302DC812-E201-4EEB-A8C5-2D2878270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73553"/>
              </p:ext>
            </p:extLst>
          </p:nvPr>
        </p:nvGraphicFramePr>
        <p:xfrm>
          <a:off x="488268" y="4177718"/>
          <a:ext cx="8965296" cy="2160588"/>
        </p:xfrm>
        <a:graphic>
          <a:graphicData uri="http://schemas.openxmlformats.org/drawingml/2006/table">
            <a:tbl>
              <a:tblPr/>
              <a:tblGrid>
                <a:gridCol w="149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4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14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연령</a:t>
                      </a:r>
                    </a:p>
                  </a:txBody>
                  <a:tcPr marL="99050" marR="99050" marT="45707" marB="45707" anchor="ctr" horzOverflow="overflow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근무기간</a:t>
                      </a: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평균임금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원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DB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퇴직급여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원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DC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퇴직급여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원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차액 </a:t>
                      </a: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(DC-DB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4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40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세</a:t>
                      </a:r>
                    </a:p>
                  </a:txBody>
                  <a:tcPr marL="99050" marR="99050" marT="45707" marB="45707" anchor="ctr" horzOverflow="overflow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15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년</a:t>
                      </a: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5,000,000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75,000,000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75,000,000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14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45</a:t>
                      </a: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세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7413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48272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42240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9654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37068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844819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318956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793093" algn="l" defTabSz="948272" rtl="0" eaLnBrk="1" latinLnBrk="1" hangingPunct="1">
                        <a:defRPr sz="19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</a:t>
                      </a: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년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5,796,370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115,927,407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120,799,064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4,871,657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50</a:t>
                      </a: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세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25</a:t>
                      </a: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년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6,719,582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167,989,547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181,227,193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KDB고딕R_Pro"/>
                          <a:ea typeface="KDB고딕R_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13,237,646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50" marR="99050" marT="45707" marB="4570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" name="모서리가 둥근 직사각형 9">
            <a:extLst>
              <a:ext uri="{FF2B5EF4-FFF2-40B4-BE49-F238E27FC236}">
                <a16:creationId xmlns:a16="http://schemas.microsoft.com/office/drawing/2014/main" xmlns="" id="{178D1A21-B9E9-4DB6-9C91-A913E3B71744}"/>
              </a:ext>
            </a:extLst>
          </p:cNvPr>
          <p:cNvSpPr/>
          <p:nvPr/>
        </p:nvSpPr>
        <p:spPr>
          <a:xfrm>
            <a:off x="452437" y="3759274"/>
            <a:ext cx="3491292" cy="468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DB vs DC </a:t>
            </a:r>
            <a:r>
              <a:rPr lang="ko-KR" altLang="en-US" sz="2000" b="1" dirty="0">
                <a:latin typeface="바탕" panose="02030600000101010101" pitchFamily="18" charset="-127"/>
                <a:ea typeface="바탕" panose="02030600000101010101" pitchFamily="18" charset="-127"/>
              </a:rPr>
              <a:t>퇴직급여 수준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94EB4458-DEE3-44CC-953C-E85019EEB5DF}"/>
              </a:ext>
            </a:extLst>
          </p:cNvPr>
          <p:cNvSpPr/>
          <p:nvPr/>
        </p:nvSpPr>
        <p:spPr>
          <a:xfrm>
            <a:off x="488266" y="3085374"/>
            <a:ext cx="9012350" cy="365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○ 현재 연령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: 40</a:t>
            </a:r>
            <a:r>
              <a:rPr lang="ko-KR" altLang="en-US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세   ○ 현재 임금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: 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5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백만원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 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○ </a:t>
            </a:r>
            <a:r>
              <a:rPr lang="ko-KR" altLang="en-US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향후 임금상승률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:  </a:t>
            </a:r>
            <a:r>
              <a:rPr lang="ko-KR" altLang="en-US" sz="1400" b="1" u="sng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연 </a:t>
            </a:r>
            <a:r>
              <a:rPr lang="en-US" altLang="ko-KR" sz="1400" b="1" u="sng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3%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 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○ 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DC </a:t>
            </a:r>
            <a:r>
              <a:rPr lang="ko-KR" altLang="en-US" sz="1400" b="1" dirty="0" err="1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운용수익률</a:t>
            </a:r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: </a:t>
            </a:r>
            <a:r>
              <a:rPr lang="ko-KR" altLang="en-US" sz="1400" b="1" u="sng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연 </a:t>
            </a:r>
            <a:r>
              <a:rPr lang="en-US" altLang="ko-KR" sz="1400" b="1" u="sng" dirty="0">
                <a:latin typeface="바탕" panose="02030600000101010101" pitchFamily="18" charset="-127"/>
                <a:ea typeface="바탕" panose="02030600000101010101" pitchFamily="18" charset="-127"/>
                <a:sym typeface="HY울릉도M" pitchFamily="18" charset="-127"/>
              </a:rPr>
              <a:t>4%</a:t>
            </a:r>
            <a:endParaRPr lang="en-US" altLang="ko-KR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9E10CD2-A937-45CE-90C7-38224E2095A4}"/>
              </a:ext>
            </a:extLst>
          </p:cNvPr>
          <p:cNvSpPr/>
          <p:nvPr/>
        </p:nvSpPr>
        <p:spPr>
          <a:xfrm>
            <a:off x="7969542" y="4177718"/>
            <a:ext cx="1484019" cy="216058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F47FB3BD-FCEA-424B-94C0-FAA3FC29F80D}"/>
              </a:ext>
            </a:extLst>
          </p:cNvPr>
          <p:cNvSpPr/>
          <p:nvPr/>
        </p:nvSpPr>
        <p:spPr>
          <a:xfrm>
            <a:off x="4952999" y="4177718"/>
            <a:ext cx="3016542" cy="216058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234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퇴직급여 수준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: DB vs DC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나에게 적합한 제도는 </a:t>
            </a:r>
            <a:r>
              <a:rPr lang="en-US" altLang="ko-KR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8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9FC55A84-7AF0-49B5-B6BE-E564E12AE6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265" y="3204708"/>
            <a:ext cx="8622181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 초반 대리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승진 기회가 많고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임금상승 효과가 크다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A182F939-828A-4CBA-BD19-ED95C29BF4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21212" y="3095199"/>
            <a:ext cx="1279404" cy="671121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DB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B026BFB3-20A3-4A5A-B55B-98A8654C41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8265" y="4097782"/>
            <a:ext cx="8622181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30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 초반 대리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투자 경험이 많아 운용에 자신이 있다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979AA2B1-49F4-4E2B-A0D7-AD79877895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21212" y="3988273"/>
            <a:ext cx="1279404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4CE3D515-9C05-4D85-A64C-75F9AE4C58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8265" y="4990856"/>
            <a:ext cx="8622181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40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 후반 부장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승진 기회가 적고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임금상승률이 낮다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2A1E1F92-4533-4695-B4A3-2C48261F9F7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21212" y="4881348"/>
            <a:ext cx="1279404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2E81C8F0-9AC4-4521-8F6B-39DEE2400E7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8264" y="5879556"/>
            <a:ext cx="8622181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55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 부장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임금피크제 적용으로 임금이 단계적으로 삭감된다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79716C3B-E4F0-41DE-AB86-7208E0385C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21212" y="5770050"/>
            <a:ext cx="1279404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82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평균임금 항목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5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상여금은 평균임금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임금총액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포함할까 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3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3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E86DBA44-AC0A-48BA-A52D-D2F31061604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89" y="2869493"/>
            <a:ext cx="8290427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xmlns="" id="{C479B186-4605-429A-8915-E8723278FE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BBAC41E-06F8-4AAB-95DC-BC737E5C122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702785" y="2737154"/>
              <a:ext cx="1631712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정기상여금은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YES !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경영성과급은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NO !”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xmlns="" id="{238F6354-F617-45FB-9D07-87324C5CCE62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xmlns="" id="{58645B53-140E-4DBE-8149-2C07101F5B36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778C057C-348D-4AE0-BE35-48CA8FAE26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8265" y="4194495"/>
            <a:ext cx="8622181" cy="7667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기본급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직책수당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연차휴가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야간근로수당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보건휴가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3E9C2201-8BF1-499E-B748-95CBD5A15F5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21212" y="4068661"/>
            <a:ext cx="1279404" cy="1005637"/>
          </a:xfrm>
          <a:prstGeom prst="roundRect">
            <a:avLst>
              <a:gd name="adj" fmla="val 63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포함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O</a:t>
            </a:r>
            <a:endParaRPr lang="ko-KR" altLang="en-US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xmlns="" id="{064FAF6C-03C4-496A-B705-ACAE36F62C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8264" y="5511034"/>
            <a:ext cx="8622181" cy="7667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의료비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국민연금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고용보험료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건강보험료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출장비</a:t>
            </a:r>
            <a:r>
              <a:rPr lang="en-US" altLang="ko-KR" sz="20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962A7899-F3B1-4985-A22C-9AD39EB955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1212" y="5385200"/>
            <a:ext cx="1279404" cy="1005637"/>
          </a:xfrm>
          <a:prstGeom prst="roundRect">
            <a:avLst>
              <a:gd name="adj" fmla="val 63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포함 </a:t>
            </a:r>
            <a:r>
              <a:rPr lang="en-US" altLang="ko-KR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X</a:t>
            </a:r>
            <a:endParaRPr lang="ko-KR" altLang="en-US" sz="22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5" name="모서리가 둥근 직사각형 9">
            <a:extLst>
              <a:ext uri="{FF2B5EF4-FFF2-40B4-BE49-F238E27FC236}">
                <a16:creationId xmlns:a16="http://schemas.microsoft.com/office/drawing/2014/main" xmlns="" id="{BFE595A8-215E-4BDF-9044-56D2CAC8AC25}"/>
              </a:ext>
            </a:extLst>
          </p:cNvPr>
          <p:cNvSpPr/>
          <p:nvPr/>
        </p:nvSpPr>
        <p:spPr>
          <a:xfrm rot="21373864">
            <a:off x="452436" y="3842623"/>
            <a:ext cx="4589347" cy="468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확정적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관례적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취업규칙</a:t>
            </a:r>
            <a:endParaRPr lang="ko-KR" altLang="en-US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6" name="모서리가 둥근 직사각형 9">
            <a:extLst>
              <a:ext uri="{FF2B5EF4-FFF2-40B4-BE49-F238E27FC236}">
                <a16:creationId xmlns:a16="http://schemas.microsoft.com/office/drawing/2014/main" xmlns="" id="{FC51A873-3632-4525-83DB-0225DECB9D94}"/>
              </a:ext>
            </a:extLst>
          </p:cNvPr>
          <p:cNvSpPr/>
          <p:nvPr/>
        </p:nvSpPr>
        <p:spPr>
          <a:xfrm rot="21367283">
            <a:off x="411748" y="5163783"/>
            <a:ext cx="4640454" cy="468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일시적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불확정적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보험료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 재량</a:t>
            </a:r>
            <a:r>
              <a:rPr lang="en-US" altLang="ko-KR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6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개인형퇴직연금제도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(IRP)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5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Indivisual Retirement Pension</a:t>
            </a:r>
          </a:p>
          <a:p>
            <a:pPr algn="ctr">
              <a:lnSpc>
                <a:spcPct val="120000"/>
              </a:lnSpc>
            </a:pP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개인형 퇴직연금</a:t>
            </a:r>
            <a:endParaRPr lang="ko-KR" altLang="en-US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IRP</a:t>
            </a:r>
            <a:endParaRPr lang="ko-KR" altLang="en-US" sz="27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4015170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퇴직금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+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자기 부담금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484834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소득이 있는 모든 취업자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7" y="569228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연간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1,800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(*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세액공제 한도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900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390566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구성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474294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가입대상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7" y="5581020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납입한도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061D1630-E8E9-4EC4-A3FE-BD54D08E953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07786" y="2919827"/>
            <a:ext cx="8290428" cy="671121"/>
            <a:chOff x="7219949" y="265278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xmlns="" id="{1A983228-7358-46B2-9F74-206C0B48EF7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992FED4-1ECC-4BDD-84BE-AA926E04AEF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787159" y="2736974"/>
              <a:ext cx="1462966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57161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“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퇴직금 수령 계좌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&amp;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절세 활용 계좌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”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CA1685DE-70F1-4CF0-B1AA-045E36AD30C4}"/>
                </a:ext>
              </a:extLst>
            </p:cNvPr>
            <p:cNvSpPr/>
            <p:nvPr/>
          </p:nvSpPr>
          <p:spPr>
            <a:xfrm>
              <a:off x="9622995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3DA2F82E-3508-4422-A80E-493A2FA798B3}"/>
                </a:ext>
              </a:extLst>
            </p:cNvPr>
            <p:cNvSpPr/>
            <p:nvPr/>
          </p:nvSpPr>
          <p:spPr>
            <a:xfrm>
              <a:off x="7370491" y="2781125"/>
              <a:ext cx="85725" cy="85725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sz="22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484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개인형퇴직연금제도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(IRP)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C719C488-4C9E-4A1B-A9A9-DC998DF15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7442"/>
              </p:ext>
            </p:extLst>
          </p:nvPr>
        </p:nvGraphicFramePr>
        <p:xfrm>
          <a:off x="633508" y="2984756"/>
          <a:ext cx="864197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329">
                  <a:extLst>
                    <a:ext uri="{9D8B030D-6E8A-4147-A177-3AD203B41FA5}">
                      <a16:colId xmlns:a16="http://schemas.microsoft.com/office/drawing/2014/main" xmlns="" val="1738729653"/>
                    </a:ext>
                  </a:extLst>
                </a:gridCol>
                <a:gridCol w="1440329">
                  <a:extLst>
                    <a:ext uri="{9D8B030D-6E8A-4147-A177-3AD203B41FA5}">
                      <a16:colId xmlns:a16="http://schemas.microsoft.com/office/drawing/2014/main" xmlns="" val="3331256778"/>
                    </a:ext>
                  </a:extLst>
                </a:gridCol>
                <a:gridCol w="1440329">
                  <a:extLst>
                    <a:ext uri="{9D8B030D-6E8A-4147-A177-3AD203B41FA5}">
                      <a16:colId xmlns:a16="http://schemas.microsoft.com/office/drawing/2014/main" xmlns="" val="2263103260"/>
                    </a:ext>
                  </a:extLst>
                </a:gridCol>
                <a:gridCol w="1440329">
                  <a:extLst>
                    <a:ext uri="{9D8B030D-6E8A-4147-A177-3AD203B41FA5}">
                      <a16:colId xmlns:a16="http://schemas.microsoft.com/office/drawing/2014/main" xmlns="" val="3425086354"/>
                    </a:ext>
                  </a:extLst>
                </a:gridCol>
                <a:gridCol w="1440329">
                  <a:extLst>
                    <a:ext uri="{9D8B030D-6E8A-4147-A177-3AD203B41FA5}">
                      <a16:colId xmlns:a16="http://schemas.microsoft.com/office/drawing/2014/main" xmlns="" val="1578051774"/>
                    </a:ext>
                  </a:extLst>
                </a:gridCol>
                <a:gridCol w="1440329">
                  <a:extLst>
                    <a:ext uri="{9D8B030D-6E8A-4147-A177-3AD203B41FA5}">
                      <a16:colId xmlns:a16="http://schemas.microsoft.com/office/drawing/2014/main" xmlns="" val="4248068760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총급여액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종합소득금액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공제 한도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3BFF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세액공제율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IRP</a:t>
                      </a:r>
                    </a:p>
                    <a:p>
                      <a:pPr algn="ctr" latinLnBrk="1"/>
                      <a:r>
                        <a:rPr lang="ko-KR" altLang="en-US" sz="160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공제금액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289655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3BFF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3BFF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IRP</a:t>
                      </a:r>
                      <a:endParaRPr lang="ko-KR" altLang="en-US" sz="16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연금저축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3BFF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8301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5.5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천만원 이하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4.5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천만원 이하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900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만원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600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만원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16.5%</a:t>
                      </a:r>
                      <a:endParaRPr lang="ko-KR" altLang="en-US" sz="14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148.5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만원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8953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5.5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천만원 초과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4.5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천만원 초과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AFF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rgbClr val="A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13.2%</a:t>
                      </a:r>
                      <a:endParaRPr lang="ko-KR" altLang="en-US" sz="14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118.8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만원</a:t>
                      </a:r>
                    </a:p>
                  </a:txBody>
                  <a:tcPr marL="91441" marR="914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955158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9D1D25A1-1C34-401D-B48C-15489FECD4E7}"/>
              </a:ext>
            </a:extLst>
          </p:cNvPr>
          <p:cNvSpPr/>
          <p:nvPr/>
        </p:nvSpPr>
        <p:spPr>
          <a:xfrm>
            <a:off x="3532094" y="3422471"/>
            <a:ext cx="1420906" cy="129028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BAA86CC3-B90B-47B5-900B-3C772E62C122}"/>
              </a:ext>
            </a:extLst>
          </p:cNvPr>
          <p:cNvSpPr/>
          <p:nvPr/>
        </p:nvSpPr>
        <p:spPr>
          <a:xfrm>
            <a:off x="7851588" y="2984756"/>
            <a:ext cx="1420906" cy="172143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42B2528A-CB95-455C-B161-C03E44B8CD80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납입한도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1,800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/ 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세액공제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900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만원</a:t>
            </a:r>
            <a:endParaRPr lang="en-US" altLang="ko-KR" sz="24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공제율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급여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소득금액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따라 최대 </a:t>
            </a:r>
            <a:r>
              <a:rPr lang="en-US" altLang="ko-KR" sz="24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16.5%</a:t>
            </a:r>
            <a:endParaRPr lang="ko-KR" altLang="en-US" sz="24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43E8FFCD-B54B-4F1D-B94F-880515906E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IRP</a:t>
            </a:r>
            <a:endParaRPr lang="ko-KR" altLang="en-US" sz="27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202C64F2-A303-4C55-A0DE-E8E54E9B15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3767" y="5084526"/>
            <a:ext cx="8290428" cy="378228"/>
            <a:chOff x="7218689" y="5189642"/>
            <a:chExt cx="2597385" cy="3436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xmlns="" id="{222DE5BF-719F-4662-93D0-9EF1F24DAAD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8689" y="5190911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59ABB3D-FA7F-47B7-A501-136E1C6F3D6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43974" y="5189642"/>
              <a:ext cx="1945599" cy="28339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latinLnBrk="1">
                <a:lnSpc>
                  <a:spcPct val="150000"/>
                </a:lnSpc>
              </a:pP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*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세액공제한도 초과 납입금액은 다음해에 세액공제 가능 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(*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이월신청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개인형퇴직연금제도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(IRP)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0E933AC1-C28B-4092-8672-EAC2E441B644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8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운영 시점별 절세효과</a:t>
            </a:r>
            <a:endParaRPr lang="ko-KR" altLang="en-US" sz="28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9E784DF0-7443-4F30-B568-2BFC57DFD2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en-US" altLang="ko-KR" sz="2799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IRP</a:t>
            </a:r>
            <a:endParaRPr lang="ko-KR" altLang="en-US" sz="2799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CA7DE977-5188-43D6-9CEF-ACD21440BA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9754" y="313260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세액공제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71635363-9DAA-4981-9455-B1D46A250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9754" y="3965777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운용수익 과세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X →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이연세액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→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재투자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xmlns="" id="{246A53EA-9253-4BBB-98EF-C71E371DD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9754" y="480972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저율과세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(3.3~5.5%),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분리과세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046" y="3023098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납입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C8FEA21-259C-4498-8338-BE4D3A464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7046" y="3860373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BD6E2F6C-F27B-4A50-875B-A5051D34F3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046" y="469845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92D05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수령</a:t>
            </a:r>
          </a:p>
        </p:txBody>
      </p:sp>
    </p:spTree>
    <p:extLst>
      <p:ext uri="{BB962C8B-B14F-4D97-AF65-F5344CB8AC3E}">
        <p14:creationId xmlns:p14="http://schemas.microsoft.com/office/powerpoint/2010/main" val="298931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xmlns="" id="{112EAD01-2913-46C2-A952-972AB9A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438" y="4084090"/>
            <a:ext cx="1440000" cy="612000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도입배경</a:t>
            </a:r>
          </a:p>
        </p:txBody>
      </p:sp>
      <p:sp>
        <p:nvSpPr>
          <p:cNvPr id="29" name="사각형: 둥근 모서리 13">
            <a:extLst>
              <a:ext uri="{FF2B5EF4-FFF2-40B4-BE49-F238E27FC236}">
                <a16:creationId xmlns:a16="http://schemas.microsoft.com/office/drawing/2014/main" xmlns="" id="{E13FD727-38EC-4BA0-B07A-A50F54A841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950" y="1229106"/>
            <a:ext cx="1440000" cy="612000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정의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81960" y="1847088"/>
            <a:ext cx="8735090" cy="1905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상시근로자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30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인 이하 중소기업의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사업주와 근로자가 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  <a:sym typeface="Monotype Sorts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납입한 부담금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rPr>
              <a:t>으로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공동의 기금을 조성 ∙ 운영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하여 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근로자에게 퇴직급여를 지급하는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국내 유일의 퇴직연금기금제도</a:t>
            </a:r>
            <a:endParaRPr lang="en-US" altLang="ko-KR" sz="2200" b="1">
              <a:ln>
                <a:solidFill>
                  <a:srgbClr val="F58220">
                    <a:alpha val="0"/>
                  </a:srgbClr>
                </a:solidFill>
              </a:ln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81960" y="4696091"/>
            <a:ext cx="8735090" cy="558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spc="-10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중소사업장 퇴직연금 도입률 향상 </a:t>
            </a:r>
            <a:endParaRPr lang="en-US" altLang="ko-KR" sz="2200" b="1" spc="-100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1960" y="5332893"/>
            <a:ext cx="8735090" cy="558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 spc="-10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퇴직연금 수익률 개선 </a:t>
            </a:r>
            <a:r>
              <a:rPr lang="ko-KR" altLang="en-US" sz="2200" b="1" spc="-10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2200" b="1" spc="-100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노후소득보장 강화</a:t>
            </a:r>
            <a:endParaRPr lang="en-US" altLang="ko-KR" sz="2200" b="1" spc="-100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8601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퇴직급여제도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퇴직금제도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A4866B88-B384-4A69-BE53-2EDD653F6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9326"/>
              </p:ext>
            </p:extLst>
          </p:nvPr>
        </p:nvGraphicFramePr>
        <p:xfrm>
          <a:off x="411748" y="1220294"/>
          <a:ext cx="9088866" cy="3513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4252">
                  <a:extLst>
                    <a:ext uri="{9D8B030D-6E8A-4147-A177-3AD203B41FA5}">
                      <a16:colId xmlns:a16="http://schemas.microsoft.com/office/drawing/2014/main" xmlns="" val="2360367569"/>
                    </a:ext>
                  </a:extLst>
                </a:gridCol>
                <a:gridCol w="3725294">
                  <a:extLst>
                    <a:ext uri="{9D8B030D-6E8A-4147-A177-3AD203B41FA5}">
                      <a16:colId xmlns:a16="http://schemas.microsoft.com/office/drawing/2014/main" xmlns="" val="3145828060"/>
                    </a:ext>
                  </a:extLst>
                </a:gridCol>
                <a:gridCol w="3489320">
                  <a:extLst>
                    <a:ext uri="{9D8B030D-6E8A-4147-A177-3AD203B41FA5}">
                      <a16:colId xmlns:a16="http://schemas.microsoft.com/office/drawing/2014/main" xmlns="" val="144370633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구분</a:t>
                      </a:r>
                    </a:p>
                  </a:txBody>
                  <a:tcPr marL="91441" marR="91441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퇴직금제도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퇴직연금제도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83907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적립금 보관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사내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금융기관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예치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3083092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사용자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DB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: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사용자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DC/IRP :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근로자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680469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지급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수령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일시금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일시금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or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연금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23456416"/>
                  </a:ext>
                </a:extLst>
              </a:tr>
              <a:tr h="6479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퇴직급여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평균임금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X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근속연수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DB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: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평균임금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X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근속연수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DC/IRP :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부담금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±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운용손익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3658222144"/>
                  </a:ext>
                </a:extLst>
              </a:tr>
              <a:tr h="6479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중도인출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법정사유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*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충족시 가능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DB :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불가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 spc="-40" baseline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DC/IRP : </a:t>
                      </a:r>
                      <a:r>
                        <a:rPr lang="ko-KR" altLang="en-US" sz="1600" b="1" spc="-40" baseline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법정사유 충족시 가능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605655031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1008D015-CA76-4899-9813-B3F95E44CFCB}"/>
              </a:ext>
            </a:extLst>
          </p:cNvPr>
          <p:cNvSpPr/>
          <p:nvPr/>
        </p:nvSpPr>
        <p:spPr>
          <a:xfrm>
            <a:off x="6017340" y="1240230"/>
            <a:ext cx="3476911" cy="34559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0FBAAE62-B0BA-4CCB-81DA-359001EBC95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3767" y="4978403"/>
            <a:ext cx="8290428" cy="766374"/>
            <a:chOff x="7218689" y="4977820"/>
            <a:chExt cx="2597385" cy="69637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xmlns="" id="{EC62F37C-66A0-462A-94E2-E6AD8A52B93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8689" y="4977820"/>
              <a:ext cx="2597385" cy="69637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AD4637-DE88-4CF3-90CB-6C23CAD9C32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404860" y="5080578"/>
              <a:ext cx="2223829" cy="501530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latinLnBrk="1">
                <a:lnSpc>
                  <a:spcPct val="120000"/>
                </a:lnSpc>
              </a:pP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*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법정사유 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: 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무주택자 주택구입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/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주거목적 전세자금 혹은 보증금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, </a:t>
              </a:r>
            </a:p>
            <a:p>
              <a:pPr algn="ctr" latinLnBrk="1">
                <a:lnSpc>
                  <a:spcPct val="120000"/>
                </a:lnSpc>
              </a:pP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본인 또는 부양가족의 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6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개월 이상 요양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, 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파산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, 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개인 회생절차</a:t>
              </a:r>
              <a:r>
                <a:rPr lang="en-US" altLang="ko-KR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, </a:t>
              </a:r>
              <a:r>
                <a:rPr lang="ko-KR" altLang="en-US" sz="1600" b="1">
                  <a:latin typeface="바탕" panose="02030600000101010101" pitchFamily="18" charset="-127"/>
                  <a:ea typeface="바탕" panose="02030600000101010101" pitchFamily="18" charset="-127"/>
                </a:rPr>
                <a:t>기타 천재지변 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퇴직급여제도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퇴직금제도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VS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A4866B88-B384-4A69-BE53-2EDD653F6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12350"/>
              </p:ext>
            </p:extLst>
          </p:nvPr>
        </p:nvGraphicFramePr>
        <p:xfrm>
          <a:off x="411748" y="1220291"/>
          <a:ext cx="9088866" cy="2267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4252">
                  <a:extLst>
                    <a:ext uri="{9D8B030D-6E8A-4147-A177-3AD203B41FA5}">
                      <a16:colId xmlns:a16="http://schemas.microsoft.com/office/drawing/2014/main" xmlns="" val="2360367569"/>
                    </a:ext>
                  </a:extLst>
                </a:gridCol>
                <a:gridCol w="3725294">
                  <a:extLst>
                    <a:ext uri="{9D8B030D-6E8A-4147-A177-3AD203B41FA5}">
                      <a16:colId xmlns:a16="http://schemas.microsoft.com/office/drawing/2014/main" xmlns="" val="3145828060"/>
                    </a:ext>
                  </a:extLst>
                </a:gridCol>
                <a:gridCol w="3489320">
                  <a:extLst>
                    <a:ext uri="{9D8B030D-6E8A-4147-A177-3AD203B41FA5}">
                      <a16:colId xmlns:a16="http://schemas.microsoft.com/office/drawing/2014/main" xmlns="" val="144370633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사용자 측면</a:t>
                      </a:r>
                    </a:p>
                  </a:txBody>
                  <a:tcPr marL="91441" marR="9144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퇴직금제도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퇴직연금제도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83907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법인세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납입액 전액 절감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308309255"/>
                  </a:ext>
                </a:extLst>
              </a:tr>
              <a:tr h="6479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관리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어려움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대규모 퇴직 등 유동성 이슈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(*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적립의무</a:t>
                      </a:r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방식 미규정</a:t>
                      </a:r>
                      <a:r>
                        <a:rPr lang="en-US" altLang="ko-KR" sz="14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용이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금융회사가 퇴직금 지급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9805272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근로자 만족도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금융기관 교육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부가서비스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573238048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xmlns="" id="{AC7CF565-6E60-4765-823B-3C663F6F7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57113"/>
              </p:ext>
            </p:extLst>
          </p:nvPr>
        </p:nvGraphicFramePr>
        <p:xfrm>
          <a:off x="411749" y="3633843"/>
          <a:ext cx="9088866" cy="270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4252">
                  <a:extLst>
                    <a:ext uri="{9D8B030D-6E8A-4147-A177-3AD203B41FA5}">
                      <a16:colId xmlns:a16="http://schemas.microsoft.com/office/drawing/2014/main" xmlns="" val="2360367569"/>
                    </a:ext>
                  </a:extLst>
                </a:gridCol>
                <a:gridCol w="3725294">
                  <a:extLst>
                    <a:ext uri="{9D8B030D-6E8A-4147-A177-3AD203B41FA5}">
                      <a16:colId xmlns:a16="http://schemas.microsoft.com/office/drawing/2014/main" xmlns="" val="3145828060"/>
                    </a:ext>
                  </a:extLst>
                </a:gridCol>
                <a:gridCol w="3489320">
                  <a:extLst>
                    <a:ext uri="{9D8B030D-6E8A-4147-A177-3AD203B41FA5}">
                      <a16:colId xmlns:a16="http://schemas.microsoft.com/office/drawing/2014/main" xmlns="" val="144370633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근로자 측면</a:t>
                      </a:r>
                    </a:p>
                  </a:txBody>
                  <a:tcPr marL="91441" marR="9144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퇴직금제도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퇴직연금제도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42839072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수급권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체불위험 존재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금융기관이 지급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3083092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퇴직금 압류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50%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금지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100%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금지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9805272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연말정산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추가 납입 ☞ 절세 가능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28392017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제도 변화 대응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임금피크제 대응 용이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763966198"/>
                  </a:ext>
                </a:extLst>
              </a:tr>
            </a:tbl>
          </a:graphicData>
        </a:graphic>
      </p:graphicFrame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8EE2E821-FA7E-45B0-A876-D04CCC9FE9F7}"/>
              </a:ext>
            </a:extLst>
          </p:cNvPr>
          <p:cNvSpPr/>
          <p:nvPr/>
        </p:nvSpPr>
        <p:spPr>
          <a:xfrm>
            <a:off x="6017340" y="3633843"/>
            <a:ext cx="3476911" cy="27000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5C37759A-2F54-4959-94B9-9B4D43AC012E}"/>
              </a:ext>
            </a:extLst>
          </p:cNvPr>
          <p:cNvSpPr/>
          <p:nvPr/>
        </p:nvSpPr>
        <p:spPr>
          <a:xfrm>
            <a:off x="6017340" y="1220291"/>
            <a:ext cx="3476911" cy="22680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862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0537212-CA33-46C5-9A06-CE0CD34FD8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3" y="1233040"/>
            <a:ext cx="8290426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5871A6B0-71B9-4AB2-BB8D-7E0CD163A7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7C6725-B0B2-420C-97EE-1D095A5E7D6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723127" y="2736388"/>
              <a:ext cx="1591032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30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인 이하 사업장만 공단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DC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도입 가능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0894694A-FB15-461A-A52F-8B2DD16B746F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B8CCD5D8-1B21-4F92-9C70-A78DD78B50E3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5BAB6E6F-BD83-4DBE-9699-E481E7609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87414"/>
              </p:ext>
            </p:extLst>
          </p:nvPr>
        </p:nvGraphicFramePr>
        <p:xfrm>
          <a:off x="807784" y="2055979"/>
          <a:ext cx="8290426" cy="32018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336">
                  <a:extLst>
                    <a:ext uri="{9D8B030D-6E8A-4147-A177-3AD203B41FA5}">
                      <a16:colId xmlns:a16="http://schemas.microsoft.com/office/drawing/2014/main" xmlns="" val="3802311406"/>
                    </a:ext>
                  </a:extLst>
                </a:gridCol>
                <a:gridCol w="3497545">
                  <a:extLst>
                    <a:ext uri="{9D8B030D-6E8A-4147-A177-3AD203B41FA5}">
                      <a16:colId xmlns:a16="http://schemas.microsoft.com/office/drawing/2014/main" xmlns="" val="59035356"/>
                    </a:ext>
                  </a:extLst>
                </a:gridCol>
                <a:gridCol w="3497545">
                  <a:extLst>
                    <a:ext uri="{9D8B030D-6E8A-4147-A177-3AD203B41FA5}">
                      <a16:colId xmlns:a16="http://schemas.microsoft.com/office/drawing/2014/main" xmlns="" val="2522092788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자산관리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0504143"/>
                  </a:ext>
                </a:extLst>
              </a:tr>
              <a:tr h="11942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담당기관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근로복지공단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 u="none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삼성화재</a:t>
                      </a:r>
                      <a:r>
                        <a:rPr lang="en-US" altLang="ko-KR" sz="1600" b="1" u="none" dirty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</a:t>
                      </a:r>
                      <a:r>
                        <a:rPr lang="ko-KR" altLang="en-US" sz="1600" b="1" u="none" dirty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1600" b="1" u="none" dirty="0" err="1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미래에셋증권</a:t>
                      </a:r>
                      <a:r>
                        <a:rPr lang="en-US" altLang="ko-KR" sz="1600" b="1" u="none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1600" b="1" u="none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우리은행</a:t>
                      </a:r>
                      <a:endParaRPr lang="en-US" altLang="ko-KR" sz="1600" b="1" u="none" dirty="0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856926"/>
                  </a:ext>
                </a:extLst>
              </a:tr>
              <a:tr h="16367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업무내용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제도설계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적립금운용 관련 정보제공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적립금 운용현황 기록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보관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통지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운용방법 자산관리기관에 전달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가입자교육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계좌 설정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관리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부담금 수령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적립금 보관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관리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적립금 운용지시 이행</a:t>
                      </a:r>
                      <a:endParaRPr lang="en-US" altLang="ko-KR" sz="1600" b="1">
                        <a:solidFill>
                          <a:schemeClr val="tx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급여 지급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1967465"/>
                  </a:ext>
                </a:extLst>
              </a:tr>
            </a:tbl>
          </a:graphicData>
        </a:graphic>
      </p:graphicFrame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39645DA6-3BDC-4DFA-8C31-D578CF901B7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81" y="5982698"/>
            <a:ext cx="8290428" cy="409434"/>
            <a:chOff x="7218689" y="5190912"/>
            <a:chExt cx="2597385" cy="3424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xmlns="" id="{D2570012-20F0-4FE5-9970-7E526451D50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8689" y="519091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CB4708A-24A0-48C1-8533-529B9DA19EB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273313" y="5276580"/>
              <a:ext cx="2493444" cy="180176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1" lang="ko-KR" altLang="en-US" sz="14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근로복지공단은 고객정보관리 및 제도운영 </a:t>
              </a:r>
              <a:r>
                <a:rPr kumimoji="1" lang="en-US" altLang="ko-KR" sz="14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&amp; </a:t>
              </a:r>
              <a:r>
                <a:rPr kumimoji="1" lang="ko-KR" altLang="en-US" sz="14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금융기관은 자산관리업무 수행</a:t>
              </a:r>
              <a:endParaRPr kumimoji="1" lang="ko-KR" altLang="en-US" sz="14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B54F5979-1849-4F0A-9E27-390335053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943" y="5465168"/>
            <a:ext cx="1228896" cy="352474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57902E87-A935-4D92-BA3F-485D74D63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7" y="5289814"/>
            <a:ext cx="1241416" cy="57011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CF02AD29-8066-4914-816D-F67D7A01AA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3136" y="5494466"/>
            <a:ext cx="1241415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수수료 체계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0537212-CA33-46C5-9A06-CE0CD34FD8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3" y="1233040"/>
            <a:ext cx="8290426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5871A6B0-71B9-4AB2-BB8D-7E0CD163A7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7C6725-B0B2-420C-97EE-1D095A5E7D6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718571" y="2736388"/>
              <a:ext cx="1593544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퇴직연금사업자 가운데 최저 수수료 책정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0894694A-FB15-461A-A52F-8B2DD16B746F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B8CCD5D8-1B21-4F92-9C70-A78DD78B50E3}"/>
                </a:ext>
              </a:extLst>
            </p:cNvPr>
            <p:cNvSpPr/>
            <p:nvPr/>
          </p:nvSpPr>
          <p:spPr>
            <a:xfrm>
              <a:off x="7370491" y="2781124"/>
              <a:ext cx="85725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4AF7B85D-C42B-40BE-8DCD-03580BA5C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05732"/>
              </p:ext>
            </p:extLst>
          </p:nvPr>
        </p:nvGraphicFramePr>
        <p:xfrm>
          <a:off x="725404" y="2193503"/>
          <a:ext cx="8290428" cy="201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738">
                  <a:extLst>
                    <a:ext uri="{9D8B030D-6E8A-4147-A177-3AD203B41FA5}">
                      <a16:colId xmlns:a16="http://schemas.microsoft.com/office/drawing/2014/main" xmlns="" val="3669668247"/>
                    </a:ext>
                  </a:extLst>
                </a:gridCol>
                <a:gridCol w="1381738">
                  <a:extLst>
                    <a:ext uri="{9D8B030D-6E8A-4147-A177-3AD203B41FA5}">
                      <a16:colId xmlns:a16="http://schemas.microsoft.com/office/drawing/2014/main" xmlns="" val="22804074"/>
                    </a:ext>
                  </a:extLst>
                </a:gridCol>
                <a:gridCol w="1381738">
                  <a:extLst>
                    <a:ext uri="{9D8B030D-6E8A-4147-A177-3AD203B41FA5}">
                      <a16:colId xmlns:a16="http://schemas.microsoft.com/office/drawing/2014/main" xmlns="" val="1136109925"/>
                    </a:ext>
                  </a:extLst>
                </a:gridCol>
                <a:gridCol w="1381738">
                  <a:extLst>
                    <a:ext uri="{9D8B030D-6E8A-4147-A177-3AD203B41FA5}">
                      <a16:colId xmlns:a16="http://schemas.microsoft.com/office/drawing/2014/main" xmlns="" val="1334612968"/>
                    </a:ext>
                  </a:extLst>
                </a:gridCol>
                <a:gridCol w="1381738">
                  <a:extLst>
                    <a:ext uri="{9D8B030D-6E8A-4147-A177-3AD203B41FA5}">
                      <a16:colId xmlns:a16="http://schemas.microsoft.com/office/drawing/2014/main" xmlns="" val="3594999694"/>
                    </a:ext>
                  </a:extLst>
                </a:gridCol>
                <a:gridCol w="1381738">
                  <a:extLst>
                    <a:ext uri="{9D8B030D-6E8A-4147-A177-3AD203B41FA5}">
                      <a16:colId xmlns:a16="http://schemas.microsoft.com/office/drawing/2014/main" xmlns="" val="520248102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제도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운용관리</a:t>
                      </a:r>
                      <a:endParaRPr lang="en-US" altLang="ko-KR" sz="16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1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수수료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자산관리수수료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비고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84384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기관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공익목적</a:t>
                      </a:r>
                      <a:endParaRPr lang="en-US" altLang="ko-KR" sz="16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사업장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일반사업장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bg1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15518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확정기여형</a:t>
                      </a:r>
                      <a:endParaRPr lang="en-US" altLang="ko-KR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퇴직연금</a:t>
                      </a:r>
                      <a:r>
                        <a:rPr lang="en-US" altLang="ko-KR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DC</a:t>
                      </a:r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0.1%</a:t>
                      </a:r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삼성화재</a:t>
                      </a:r>
                      <a:endParaRPr lang="ko-KR" altLang="en-US" sz="1400" b="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0.14%</a:t>
                      </a:r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0.28%</a:t>
                      </a:r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2974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미래에셋증권</a:t>
                      </a:r>
                      <a:endParaRPr lang="ko-KR" altLang="en-US" sz="1400" b="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37086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우리은행</a:t>
                      </a:r>
                      <a:endParaRPr lang="ko-KR" altLang="en-US" sz="1400" b="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3154925"/>
                  </a:ext>
                </a:extLst>
              </a:tr>
            </a:tbl>
          </a:graphicData>
        </a:graphic>
      </p:graphicFrame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4DB3FBE0-10C1-4819-84EF-8673D9C1044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7783" y="4752765"/>
            <a:ext cx="8290428" cy="1605170"/>
            <a:chOff x="7218689" y="5190912"/>
            <a:chExt cx="2597385" cy="342410"/>
          </a:xfrm>
          <a:solidFill>
            <a:schemeClr val="bg1">
              <a:lumMod val="95000"/>
            </a:schemeClr>
          </a:solidFill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xmlns="" id="{1ACFC01B-6697-47D5-A906-DE490ED9813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8689" y="519091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FD3FD98-A9A9-4993-8D24-360AB8416B5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368809" y="5227645"/>
              <a:ext cx="2304049" cy="278045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[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수수료 납부방법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]</a:t>
              </a:r>
            </a:p>
            <a:p>
              <a:pPr marL="171450" lvl="0" indent="-171450">
                <a:lnSpc>
                  <a:spcPct val="110000"/>
                </a:lnSpc>
                <a:buFontTx/>
                <a:buChar char="-"/>
                <a:defRPr/>
              </a:pP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운용관리수수료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: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부담금과 함께 납부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marL="171450" lvl="0" indent="-171450">
                <a:lnSpc>
                  <a:spcPct val="110000"/>
                </a:lnSpc>
                <a:buFontTx/>
                <a:buChar char="-"/>
                <a:defRPr/>
              </a:pP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자산관리수수료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: 1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회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최초납입일로부터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년이 경과한 달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납부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                      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자동이체를 신청한 경우 부담금과 함께 자동이체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/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계좌이체의 경우 자산관리기관으로 별도 납부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[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공익목적 사업장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]</a:t>
              </a: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-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공익목적으로 설립된 기관∙시설 ☞ 어린이집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유치원 사회복지법인∙시설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아이돌봄서비스기관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-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사회적경제기업 ☞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예비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사회적기업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(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사회적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협동조합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마을기업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자활기업</a:t>
              </a:r>
              <a:endParaRPr kumimoji="1" lang="ko-KR" altLang="en-US" sz="11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3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도입절차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AA406664-3121-489D-A836-DA3E97EAB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67519" y="139501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합의 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&amp;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제도도입 여부 결정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715EC159-5BFE-48C7-A5FD-60C7882AC2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67519" y="222819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법정 기재사항 등 작성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xmlns="" id="{0B0FF43F-9095-486D-A2A6-6ACDCA97AA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67519" y="3072138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안정성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컨설팅 역량 등을 고려하여 선택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F7C5C665-203C-45EB-9450-BC8B8DC1BA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4811" y="1285512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도입결정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xmlns="" id="{A68E1551-4253-4D76-A757-F109A114B0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94811" y="2122787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규약작성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xmlns="" id="{0AA054B3-F734-4528-800B-B67BCD01E72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4811" y="2960868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사업자선정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8331B4F8-4F6C-4F6C-9922-4C123297EC8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80491" y="3901421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 대표 동의 거쳐 고용노동부에 신고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54AA8633-2D18-4A70-A75A-47E971BA07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7783" y="3790151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규약신고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xmlns="" id="{CC39B332-9B59-4007-86DA-40F4BCE14DE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18319" y="4734594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퇴직연금사업자와 운용관리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/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자산관리 계약체결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xmlns="" id="{85EB9C1C-7B39-448A-8244-3AA911C209B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5611" y="4623324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계약체결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xmlns="" id="{461F7745-9BB8-43D0-A19C-F522457CF90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18319" y="5559696"/>
            <a:ext cx="6830690" cy="4485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부담금 납부</a:t>
            </a:r>
            <a:r>
              <a:rPr lang="en-US" altLang="ko-KR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교육 실시</a:t>
            </a: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xmlns="" id="{CC1740D6-9D6E-4B62-A721-6D4D82B2993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45611" y="5448426"/>
            <a:ext cx="1718040" cy="671121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제도운영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C4C71A70-8031-4A88-AACE-4FF2204E9242}"/>
              </a:ext>
            </a:extLst>
          </p:cNvPr>
          <p:cNvSpPr/>
          <p:nvPr/>
        </p:nvSpPr>
        <p:spPr>
          <a:xfrm>
            <a:off x="715117" y="12499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9E85F9CB-087A-42ED-9C81-3C679B2C34A1}"/>
              </a:ext>
            </a:extLst>
          </p:cNvPr>
          <p:cNvSpPr/>
          <p:nvPr/>
        </p:nvSpPr>
        <p:spPr>
          <a:xfrm>
            <a:off x="715117" y="207760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8B441A59-28C0-4228-BF75-D653A8EF420F}"/>
              </a:ext>
            </a:extLst>
          </p:cNvPr>
          <p:cNvSpPr/>
          <p:nvPr/>
        </p:nvSpPr>
        <p:spPr>
          <a:xfrm>
            <a:off x="715117" y="29050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9944BF33-D7F6-4BA7-A22A-088D53D451E0}"/>
              </a:ext>
            </a:extLst>
          </p:cNvPr>
          <p:cNvSpPr/>
          <p:nvPr/>
        </p:nvSpPr>
        <p:spPr>
          <a:xfrm>
            <a:off x="715117" y="37324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EA06995A-F5A1-4515-B971-7E1BEE49A758}"/>
              </a:ext>
            </a:extLst>
          </p:cNvPr>
          <p:cNvSpPr/>
          <p:nvPr/>
        </p:nvSpPr>
        <p:spPr>
          <a:xfrm>
            <a:off x="761539" y="45582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385D91CF-0188-43A5-9C19-0859BDDD9411}"/>
              </a:ext>
            </a:extLst>
          </p:cNvPr>
          <p:cNvSpPr/>
          <p:nvPr/>
        </p:nvSpPr>
        <p:spPr>
          <a:xfrm>
            <a:off x="756991" y="53884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175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계약이전 방법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0537212-CA33-46C5-9A06-CE0CD34FD8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6" y="1233040"/>
            <a:ext cx="8290427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xmlns="" id="{5871A6B0-71B9-4AB2-BB8D-7E0CD163A70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7C6725-B0B2-420C-97EE-1D095A5E7D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07472" y="2736388"/>
              <a:ext cx="1815704" cy="1727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타 연금사업자 ↔ 공단 </a:t>
              </a:r>
              <a:r>
                <a:rPr kumimoji="1" lang="en-US" altLang="ko-KR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DC </a:t>
              </a: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간 이전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0894694A-FB15-461A-A52F-8B2DD16B746F}"/>
                </a:ext>
              </a:extLst>
            </p:cNvPr>
            <p:cNvSpPr/>
            <p:nvPr/>
          </p:nvSpPr>
          <p:spPr>
            <a:xfrm>
              <a:off x="9622995" y="2781123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B8CCD5D8-1B21-4F92-9C70-A78DD78B50E3}"/>
                </a:ext>
              </a:extLst>
            </p:cNvPr>
            <p:cNvSpPr/>
            <p:nvPr/>
          </p:nvSpPr>
          <p:spPr>
            <a:xfrm>
              <a:off x="7370491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14" name="모서리가 둥근 직사각형 60">
            <a:extLst>
              <a:ext uri="{FF2B5EF4-FFF2-40B4-BE49-F238E27FC236}">
                <a16:creationId xmlns:a16="http://schemas.microsoft.com/office/drawing/2014/main" xmlns="" id="{8614715D-E875-4D94-AFAC-45C3239C46B2}"/>
              </a:ext>
            </a:extLst>
          </p:cNvPr>
          <p:cNvSpPr/>
          <p:nvPr/>
        </p:nvSpPr>
        <p:spPr>
          <a:xfrm>
            <a:off x="807790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모서리가 둥근 직사각형 29">
            <a:extLst>
              <a:ext uri="{FF2B5EF4-FFF2-40B4-BE49-F238E27FC236}">
                <a16:creationId xmlns:a16="http://schemas.microsoft.com/office/drawing/2014/main" xmlns="" id="{E98AC2D1-E190-4E8E-ABFE-04E81CEADAD6}"/>
              </a:ext>
            </a:extLst>
          </p:cNvPr>
          <p:cNvSpPr/>
          <p:nvPr/>
        </p:nvSpPr>
        <p:spPr>
          <a:xfrm>
            <a:off x="807789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근로자 동의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C9EE17-9413-4D5F-AC1B-637EEA8CA118}"/>
              </a:ext>
            </a:extLst>
          </p:cNvPr>
          <p:cNvSpPr txBox="1"/>
          <p:nvPr/>
        </p:nvSpPr>
        <p:spPr>
          <a:xfrm>
            <a:off x="807788" y="2875603"/>
            <a:ext cx="208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계약이전에 관한 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근로자 대표의 동의 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또는 의견 청취</a:t>
            </a:r>
            <a:endParaRPr lang="ko-KR" altLang="en-US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" name="모서리가 둥근 직사각형 60">
            <a:extLst>
              <a:ext uri="{FF2B5EF4-FFF2-40B4-BE49-F238E27FC236}">
                <a16:creationId xmlns:a16="http://schemas.microsoft.com/office/drawing/2014/main" xmlns="" id="{5CD487E4-79B6-4480-8DF0-CF6503D587A5}"/>
              </a:ext>
            </a:extLst>
          </p:cNvPr>
          <p:cNvSpPr/>
          <p:nvPr/>
        </p:nvSpPr>
        <p:spPr>
          <a:xfrm>
            <a:off x="3912279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5" name="모서리가 둥근 직사각형 29">
            <a:extLst>
              <a:ext uri="{FF2B5EF4-FFF2-40B4-BE49-F238E27FC236}">
                <a16:creationId xmlns:a16="http://schemas.microsoft.com/office/drawing/2014/main" xmlns="" id="{51D8A81B-4A85-40F1-BB3B-26CC21FF0F94}"/>
              </a:ext>
            </a:extLst>
          </p:cNvPr>
          <p:cNvSpPr/>
          <p:nvPr/>
        </p:nvSpPr>
        <p:spPr>
          <a:xfrm>
            <a:off x="3912278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  규약변경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9F1E0A-DB0C-4AD6-97F8-F3B64578FA56}"/>
              </a:ext>
            </a:extLst>
          </p:cNvPr>
          <p:cNvSpPr txBox="1"/>
          <p:nvPr/>
        </p:nvSpPr>
        <p:spPr>
          <a:xfrm>
            <a:off x="3912277" y="2875603"/>
            <a:ext cx="208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지방노동관서장에게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사업자 변경에 관한 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규약 변경 신고 및 수리</a:t>
            </a:r>
            <a:endParaRPr lang="ko-KR" altLang="en-US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모서리가 둥근 직사각형 60">
            <a:extLst>
              <a:ext uri="{FF2B5EF4-FFF2-40B4-BE49-F238E27FC236}">
                <a16:creationId xmlns:a16="http://schemas.microsoft.com/office/drawing/2014/main" xmlns="" id="{2E2AD88D-D537-4071-A0B9-1AA10C5CFF49}"/>
              </a:ext>
            </a:extLst>
          </p:cNvPr>
          <p:cNvSpPr/>
          <p:nvPr/>
        </p:nvSpPr>
        <p:spPr>
          <a:xfrm>
            <a:off x="7016767" y="2719113"/>
            <a:ext cx="2081446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모서리가 둥근 직사각형 29">
            <a:extLst>
              <a:ext uri="{FF2B5EF4-FFF2-40B4-BE49-F238E27FC236}">
                <a16:creationId xmlns:a16="http://schemas.microsoft.com/office/drawing/2014/main" xmlns="" id="{719E9BC9-9519-419A-827E-89A4CFD42893}"/>
              </a:ext>
            </a:extLst>
          </p:cNvPr>
          <p:cNvSpPr/>
          <p:nvPr/>
        </p:nvSpPr>
        <p:spPr>
          <a:xfrm>
            <a:off x="7016766" y="2205345"/>
            <a:ext cx="2081444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계약이전 신청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867D69-CC67-455C-ABB7-989F3AE5F44B}"/>
              </a:ext>
            </a:extLst>
          </p:cNvPr>
          <p:cNvSpPr txBox="1"/>
          <p:nvPr/>
        </p:nvSpPr>
        <p:spPr>
          <a:xfrm>
            <a:off x="7016765" y="2875603"/>
            <a:ext cx="208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새로운 운용</a:t>
            </a:r>
            <a:r>
              <a:rPr lang="en-US" altLang="ko-KR" sz="1400" b="1">
                <a:latin typeface="바탕" panose="02030600000101010101" pitchFamily="18" charset="-127"/>
                <a:ea typeface="바탕" panose="02030600000101010101" pitchFamily="18" charset="-127"/>
              </a:rPr>
              <a:t>/</a:t>
            </a:r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자산관리기관과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계약체결 및 이전 신청</a:t>
            </a:r>
            <a:endParaRPr lang="ko-KR" altLang="en-US" sz="1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xmlns="" id="{61422851-51E8-4957-AED4-7523C53C07B0}"/>
              </a:ext>
            </a:extLst>
          </p:cNvPr>
          <p:cNvSpPr/>
          <p:nvPr/>
        </p:nvSpPr>
        <p:spPr>
          <a:xfrm rot="16200000">
            <a:off x="3218720" y="3003634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xmlns="" id="{E3CC3DCC-4DEB-436B-A039-E663666FEE0D}"/>
              </a:ext>
            </a:extLst>
          </p:cNvPr>
          <p:cNvSpPr/>
          <p:nvPr/>
        </p:nvSpPr>
        <p:spPr>
          <a:xfrm rot="16200000">
            <a:off x="6323209" y="3003633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2" name="모서리가 둥근 직사각형 60">
            <a:extLst>
              <a:ext uri="{FF2B5EF4-FFF2-40B4-BE49-F238E27FC236}">
                <a16:creationId xmlns:a16="http://schemas.microsoft.com/office/drawing/2014/main" xmlns="" id="{863A9641-8FC6-4B84-B04A-D5EB2EEC6512}"/>
              </a:ext>
            </a:extLst>
          </p:cNvPr>
          <p:cNvSpPr/>
          <p:nvPr/>
        </p:nvSpPr>
        <p:spPr>
          <a:xfrm>
            <a:off x="1538567" y="4848982"/>
            <a:ext cx="3209612" cy="1051644"/>
          </a:xfrm>
          <a:prstGeom prst="roundRect">
            <a:avLst>
              <a:gd name="adj" fmla="val 3391"/>
            </a:avLst>
          </a:prstGeom>
          <a:solidFill>
            <a:srgbClr val="EC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3" name="모서리가 둥근 직사각형 29">
            <a:extLst>
              <a:ext uri="{FF2B5EF4-FFF2-40B4-BE49-F238E27FC236}">
                <a16:creationId xmlns:a16="http://schemas.microsoft.com/office/drawing/2014/main" xmlns="" id="{BC727A37-58BF-4769-8F5F-BB5DEC713EC2}"/>
              </a:ext>
            </a:extLst>
          </p:cNvPr>
          <p:cNvSpPr/>
          <p:nvPr/>
        </p:nvSpPr>
        <p:spPr>
          <a:xfrm>
            <a:off x="1538567" y="4335214"/>
            <a:ext cx="3209609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가입자 정보 및 적립금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22364E-4355-47DD-8960-8FDA4815F6A1}"/>
              </a:ext>
            </a:extLst>
          </p:cNvPr>
          <p:cNvSpPr txBox="1"/>
          <p:nvPr/>
        </p:nvSpPr>
        <p:spPr>
          <a:xfrm>
            <a:off x="1538567" y="4861536"/>
            <a:ext cx="320960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새로운 운용관리기관으로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가입자 정보 이전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endParaRPr lang="en-US" altLang="ko-KR" sz="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새로운 자산관리기관으로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적립금 이전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xmlns="" id="{51AC16AC-05BD-41F2-8926-4020EB979B88}"/>
              </a:ext>
            </a:extLst>
          </p:cNvPr>
          <p:cNvSpPr/>
          <p:nvPr/>
        </p:nvSpPr>
        <p:spPr>
          <a:xfrm rot="16200000">
            <a:off x="5168361" y="5137404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xmlns="" id="{BC60E190-423D-4FFD-A95B-3B16069B7757}"/>
              </a:ext>
            </a:extLst>
          </p:cNvPr>
          <p:cNvSpPr/>
          <p:nvPr/>
        </p:nvSpPr>
        <p:spPr>
          <a:xfrm rot="16200000">
            <a:off x="844568" y="5134702"/>
            <a:ext cx="364067" cy="482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모서리가 둥근 직사각형 60">
            <a:extLst>
              <a:ext uri="{FF2B5EF4-FFF2-40B4-BE49-F238E27FC236}">
                <a16:creationId xmlns:a16="http://schemas.microsoft.com/office/drawing/2014/main" xmlns="" id="{88B8BE2E-790B-4146-A0AE-42A85B63FEAD}"/>
              </a:ext>
            </a:extLst>
          </p:cNvPr>
          <p:cNvSpPr/>
          <p:nvPr/>
        </p:nvSpPr>
        <p:spPr>
          <a:xfrm>
            <a:off x="5888601" y="4847479"/>
            <a:ext cx="3209612" cy="1051644"/>
          </a:xfrm>
          <a:prstGeom prst="roundRect">
            <a:avLst>
              <a:gd name="adj" fmla="val 33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1" name="모서리가 둥근 직사각형 29">
            <a:extLst>
              <a:ext uri="{FF2B5EF4-FFF2-40B4-BE49-F238E27FC236}">
                <a16:creationId xmlns:a16="http://schemas.microsoft.com/office/drawing/2014/main" xmlns="" id="{E58FDEAC-3618-4BE5-90E6-50DE4C39E843}"/>
              </a:ext>
            </a:extLst>
          </p:cNvPr>
          <p:cNvSpPr/>
          <p:nvPr/>
        </p:nvSpPr>
        <p:spPr>
          <a:xfrm>
            <a:off x="5888601" y="4333711"/>
            <a:ext cx="3209609" cy="5039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1" rtlCol="0" anchor="ctr"/>
          <a:lstStyle/>
          <a:p>
            <a:pPr>
              <a:lnSpc>
                <a:spcPct val="120000"/>
              </a:lnSpc>
            </a:pPr>
            <a:r>
              <a:rPr lang="ko-KR" altLang="en-US" b="1">
                <a:latin typeface="바탕" panose="02030600000101010101" pitchFamily="18" charset="-127"/>
                <a:ea typeface="바탕" panose="02030600000101010101" pitchFamily="18" charset="-127"/>
              </a:rPr>
              <a:t>    퇴직연금제도 운영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52F585-C5DB-4A80-89DD-92C32D862B1B}"/>
              </a:ext>
            </a:extLst>
          </p:cNvPr>
          <p:cNvSpPr txBox="1"/>
          <p:nvPr/>
        </p:nvSpPr>
        <p:spPr>
          <a:xfrm>
            <a:off x="5888601" y="5105404"/>
            <a:ext cx="32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새로운 퇴직연금사업자가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400" b="1">
                <a:latin typeface="바탕" panose="02030600000101010101" pitchFamily="18" charset="-127"/>
                <a:ea typeface="바탕" panose="02030600000101010101" pitchFamily="18" charset="-127"/>
              </a:rPr>
              <a:t>퇴직연금제도 운영</a:t>
            </a:r>
            <a:endParaRPr lang="en-US" altLang="ko-KR" sz="1400" b="1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2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부담금 산정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AA406664-3121-489D-A836-DA3E97EAB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67519" y="1285512"/>
            <a:ext cx="6830690" cy="187311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퇴직연금제도를 설정한 사용자가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가입자의 퇴직연금제도 계정에 납입하는 부담금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퇴직연금제도를 설정한 사용자는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가입자의 연간 임금 총액의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분의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이상에 해당하는 부담금을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현금으로 매년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회 이상 정기적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월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분기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반기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연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으로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가입자의 퇴직연금 계좌에 납입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F7C5C665-203C-45EB-9450-BC8B8DC1BA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4811" y="1285512"/>
            <a:ext cx="1718040" cy="898888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 부담금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A3AD9318-88C0-47E2-AA53-87C2792598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67519" y="3343065"/>
            <a:ext cx="6830690" cy="8988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확정기여형퇴직연금제도 설정 전에 해당 사업에서 제공한 근로기간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중간 정산한 기간은 제외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 전부 또는 일부기간을 가입기간에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산입하기로 한 경우 그 기간의 부담금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EE05313A-6ECD-4967-A36F-5D18C715E5E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4811" y="3343064"/>
            <a:ext cx="1718040" cy="898888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일시전환 부담금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1E8ABDC-50F5-4363-98BE-C9753FFBA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575" y="4316322"/>
            <a:ext cx="4648849" cy="1409897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C9D8F026-18BA-446B-A35A-B58A3CB0D77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12852" y="5811114"/>
            <a:ext cx="6043920" cy="606464"/>
            <a:chOff x="7218689" y="5190912"/>
            <a:chExt cx="2597385" cy="342426"/>
          </a:xfrm>
          <a:solidFill>
            <a:schemeClr val="bg1">
              <a:lumMod val="95000"/>
            </a:schemeClr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1061EF3A-3938-444E-BAAB-000F78FAB72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18689" y="519091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1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F79A906-CCFE-46E7-94AB-221D1367738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297186" y="5199997"/>
              <a:ext cx="2432435" cy="333341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[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일시전환부담금의 산정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]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일시전환부담금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= Max[①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또는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②]</a:t>
              </a:r>
            </a:p>
            <a:p>
              <a:pPr lvl="0"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①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일시전환부담금 납입일 기준 평균임금의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30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일분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굴림" panose="020B0600000101010101" pitchFamily="50" charset="-127"/>
                  <a:ea typeface="굴림" panose="020B0600000101010101" pitchFamily="50" charset="-127"/>
                  <a:sym typeface="Monotype Sorts"/>
                </a:rPr>
                <a:t>X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근속연수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②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일시전환부담금 납입일 이전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년간 임금총액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굴림" panose="020B0600000101010101" pitchFamily="50" charset="-127"/>
                  <a:ea typeface="굴림" panose="020B0600000101010101" pitchFamily="50" charset="-127"/>
                  <a:sym typeface="Monotype Sorts"/>
                </a:rPr>
                <a:t>X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1/12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굴림" panose="020B0600000101010101" pitchFamily="50" charset="-127"/>
                  <a:ea typeface="굴림" panose="020B0600000101010101" pitchFamily="50" charset="-127"/>
                  <a:sym typeface="Monotype Sorts"/>
                </a:rPr>
                <a:t>X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근속연수</a:t>
              </a:r>
              <a:endParaRPr kumimoji="1" lang="ko-KR" altLang="en-US" sz="11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1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부담금 산정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AA406664-3121-489D-A836-DA3E97EAB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67519" y="1285512"/>
            <a:ext cx="6830690" cy="135717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가입자 부담금은 가입자의 선택에 따라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스스로 가입자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IRP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계좌에 납입하는 부담금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DC/IRP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계좌에서 인출할 때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1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 부담금과 가입자 부담금에 대한 과세방법을 달리하고 있음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F7C5C665-203C-45EB-9450-BC8B8DC1BA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4811" y="1285512"/>
            <a:ext cx="1718040" cy="898888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 부담금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C9D8F026-18BA-446B-A35A-B58A3CB0D7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057401" y="5836287"/>
            <a:ext cx="6482592" cy="521647"/>
            <a:chOff x="7218689" y="5190912"/>
            <a:chExt cx="2597385" cy="342410"/>
          </a:xfrm>
          <a:solidFill>
            <a:schemeClr val="bg1">
              <a:lumMod val="95000"/>
            </a:schemeClr>
          </a:solidFill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1061EF3A-3938-444E-BAAB-000F78FAB7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8689" y="519091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1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F79A906-CCFE-46E7-94AB-221D1367738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297186" y="5255554"/>
              <a:ext cx="2432435" cy="222228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*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가입자부담금 중 소득공제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/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세액공제 받지 않은 금액은 과세하지 않으며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,</a:t>
              </a:r>
            </a:p>
            <a:p>
              <a:pPr lvl="0"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DC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계좌에 납입한 부담금 중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2012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년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12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월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31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일까지 소득공제 받은 금액은 퇴직소득세로 과세</a:t>
              </a:r>
              <a:endParaRPr kumimoji="1" lang="ko-KR" altLang="en-US" sz="11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3201C89-11C2-4FD6-9D90-07827C3D7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777" y="2996299"/>
            <a:ext cx="6113046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상품운용지시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xmlns="" id="{AA406664-3121-489D-A836-DA3E97EAB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67519" y="1285513"/>
            <a:ext cx="6830690" cy="8988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3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DC/IRP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는 퇴직연금자산을 근로자가 직접 운용하는 제도로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자산운용 전에 운용 목적과 투자기간 등 계획을 세워 운용하는 것이 중요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F7C5C665-203C-45EB-9450-BC8B8DC1BA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4811" y="1285512"/>
            <a:ext cx="1718040" cy="898888"/>
          </a:xfrm>
          <a:prstGeom prst="roundRect">
            <a:avLst>
              <a:gd name="adj" fmla="val 6340"/>
            </a:avLst>
          </a:prstGeom>
          <a:solidFill>
            <a:srgbClr val="00B0F0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잠깐</a:t>
            </a:r>
            <a:r>
              <a:rPr lang="en-US" altLang="ko-KR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2200" b="1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E9C3140-EC76-407A-9DA1-642BC77EB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78" y="2642690"/>
            <a:ext cx="8192643" cy="2638793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6B940EAB-16D4-43D4-A33F-70503B41727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58332" y="5459047"/>
            <a:ext cx="7884499" cy="898888"/>
            <a:chOff x="7218689" y="5190912"/>
            <a:chExt cx="2597385" cy="342410"/>
          </a:xfrm>
          <a:solidFill>
            <a:schemeClr val="bg1">
              <a:lumMod val="95000"/>
            </a:schemeClr>
          </a:solidFill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xmlns="" id="{3E0681C0-D6BC-4E8D-8603-D2884930880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8689" y="519091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sz="11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FF7B089-61F2-47AD-89DF-98711C0CA53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297186" y="5224808"/>
              <a:ext cx="2432435" cy="283721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[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원리금지급형상품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]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사전에 이자수준이 결정됨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lnSpc>
                  <a:spcPct val="110000"/>
                </a:lnSpc>
                <a:defRPr/>
              </a:pP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 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-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변동성이 적으나 비교적 수익이 낮은 편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(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대표적 상품은 퇴직연금 정기예금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[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실적배당형상품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]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운용실적에 따라 수익이나 손실이 결정됨</a:t>
              </a:r>
              <a:endParaRPr kumimoji="1" lang="en-US" altLang="ko-KR" sz="1100" b="1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  <a:p>
              <a:pPr lvl="0">
                <a:lnSpc>
                  <a:spcPct val="110000"/>
                </a:lnSpc>
                <a:defRPr/>
              </a:pP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      - 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고수익 추구 가입자에 적합 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(</a:t>
              </a:r>
              <a:r>
                <a:rPr kumimoji="1" lang="ko-KR" altLang="en-US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대표적 상품은 퇴직연금 펀드</a:t>
              </a:r>
              <a:r>
                <a:rPr kumimoji="1" lang="en-US" altLang="ko-KR" sz="11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4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디폴트옵션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F6A03172-9968-4F2A-9376-32CC517746A8}"/>
              </a:ext>
            </a:extLst>
          </p:cNvPr>
          <p:cNvSpPr/>
          <p:nvPr/>
        </p:nvSpPr>
        <p:spPr>
          <a:xfrm>
            <a:off x="411748" y="1196136"/>
            <a:ext cx="9088868" cy="1452814"/>
          </a:xfrm>
          <a:prstGeom prst="roundRect">
            <a:avLst>
              <a:gd name="adj" fmla="val 50000"/>
            </a:avLst>
          </a:prstGeom>
          <a:solidFill>
            <a:schemeClr val="tx1">
              <a:alpha val="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사전지정운용제도</a:t>
            </a: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디폴트옵션 제도</a:t>
            </a: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는 </a:t>
            </a: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DC </a:t>
            </a: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또는 </a:t>
            </a: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IRP </a:t>
            </a: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가입자가</a:t>
            </a:r>
            <a:endParaRPr lang="en-US" altLang="ko-KR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일정 기간 동안 운용지시를 하지 않을 경우</a:t>
            </a: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가입자가 사전에 지정한 운용방법으로 적립금을 자동 운용하는 제도</a:t>
            </a:r>
            <a:endParaRPr lang="en-US" altLang="ko-KR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</a:t>
            </a:r>
            <a:r>
              <a:rPr lang="ko-KR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☞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적립금이 방치되는 것을 예방하고 운용성과를 높이고자 도입</a:t>
            </a:r>
            <a:r>
              <a:rPr lang="en-US" altLang="ko-KR" sz="1600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!</a:t>
            </a:r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F9117118-5E36-4009-9211-590F6886C7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265" y="1290844"/>
            <a:ext cx="1263404" cy="126339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28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정의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FA3C1A1F-F232-46E0-837F-8A5C81BA1A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2652" y="2896627"/>
            <a:ext cx="7937963" cy="117690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최초 가입자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가입시 별도 운용지시 및 디폴트옵션상품 지정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전체 가입자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기존 상품 만기 도래 후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 경과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defTabSz="1061371"/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→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 이내 운용지시 없을 경우 디폴트옵션상품으로 운용됨을 통지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→ 통지 이후 운용지시 없이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주 경과하면 디폴트옵션으로 운용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22B541AB-78E6-4B91-8225-03854639C3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787" y="2896627"/>
            <a:ext cx="1094625" cy="1176907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적용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C9C48B4C-D75E-41F9-91E2-07D362CBF4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7787" y="4198535"/>
            <a:ext cx="1094625" cy="1176907"/>
          </a:xfrm>
          <a:prstGeom prst="roundRect">
            <a:avLst>
              <a:gd name="adj" fmla="val 6340"/>
            </a:avLst>
          </a:prstGeom>
          <a:solidFill>
            <a:srgbClr val="FF9C19"/>
          </a:solidFill>
          <a:ln>
            <a:noFill/>
          </a:ln>
          <a:effectLst>
            <a:outerShdw dist="254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선정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52747CB0-7A14-4567-A73B-A3FAAE9AE10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66265" y="4155289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퇴직연금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사업자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0B860AFD-EDF5-49BF-B637-C978E88756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95269" y="4155289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사업장</a:t>
            </a:r>
            <a:endParaRPr lang="en-US" altLang="ko-KR" sz="16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defRPr/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xmlns="" id="{288AA038-96C2-4229-B62F-B71DA206874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98387" y="4155289"/>
            <a:ext cx="1263404" cy="126339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defRPr/>
            </a:pPr>
            <a:r>
              <a:rPr lang="ko-KR" altLang="en-US" sz="16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92581C6C-DF38-4F63-A51C-033110571B3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26592" y="5483953"/>
            <a:ext cx="2542749" cy="89144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승인받은 디폴트옵션</a:t>
            </a:r>
            <a:endParaRPr lang="en-US" altLang="ko-KR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사용자에게 제시</a:t>
            </a:r>
            <a:endParaRPr lang="en-US" altLang="ko-KR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xmlns="" id="{D7483018-FBCF-46EF-94E3-D447574C388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55594" y="5483952"/>
            <a:ext cx="2542749" cy="89144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제시받은 디폴트옵션 중 선택</a:t>
            </a:r>
            <a:r>
              <a:rPr lang="en-US" altLang="ko-KR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</a:p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근로자대표 동의를 거쳐 퇴직연금규약에 반영</a:t>
            </a:r>
            <a:endParaRPr lang="en-US" altLang="ko-KR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F70AC5DB-9C1A-4726-9F15-537831162C7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67346" y="5483951"/>
            <a:ext cx="2542749" cy="89144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규약에 반영된 디폴트옵션 주요정보를 사업자로부터 </a:t>
            </a:r>
            <a:endParaRPr lang="en-US" altLang="ko-KR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2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제공 받아 상품을 선정</a:t>
            </a:r>
            <a:endParaRPr lang="en-US" altLang="ko-KR" sz="12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xmlns="" id="{73575289-639B-4B4E-AA20-EBD314E13F53}"/>
              </a:ext>
            </a:extLst>
          </p:cNvPr>
          <p:cNvSpPr/>
          <p:nvPr/>
        </p:nvSpPr>
        <p:spPr>
          <a:xfrm>
            <a:off x="4018213" y="4631267"/>
            <a:ext cx="440267" cy="2878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xmlns="" id="{9D556D6E-F510-4429-B168-EC8A9F11003B}"/>
              </a:ext>
            </a:extLst>
          </p:cNvPr>
          <p:cNvSpPr/>
          <p:nvPr/>
        </p:nvSpPr>
        <p:spPr>
          <a:xfrm>
            <a:off x="6621335" y="4639734"/>
            <a:ext cx="440267" cy="2878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60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2">
            <a:extLst>
              <a:ext uri="{FF2B5EF4-FFF2-40B4-BE49-F238E27FC236}">
                <a16:creationId xmlns:a16="http://schemas.microsoft.com/office/drawing/2014/main" xmlns="" id="{2252AF91-A1B7-47E3-B6ED-D3C263A8299A}"/>
              </a:ext>
            </a:extLst>
          </p:cNvPr>
          <p:cNvSpPr/>
          <p:nvPr/>
        </p:nvSpPr>
        <p:spPr>
          <a:xfrm>
            <a:off x="898324" y="1203696"/>
            <a:ext cx="2499919" cy="619779"/>
          </a:xfrm>
          <a:prstGeom prst="roundRect">
            <a:avLst/>
          </a:prstGeom>
          <a:solidFill>
            <a:srgbClr val="AFF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19, 20</a:t>
            </a: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대</a:t>
            </a:r>
            <a:endParaRPr lang="en-US" altLang="ko-KR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6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국회 논의</a:t>
            </a:r>
          </a:p>
        </p:txBody>
      </p:sp>
      <p:sp>
        <p:nvSpPr>
          <p:cNvPr id="8" name="사각형: 둥근 모서리 36">
            <a:extLst>
              <a:ext uri="{FF2B5EF4-FFF2-40B4-BE49-F238E27FC236}">
                <a16:creationId xmlns:a16="http://schemas.microsoft.com/office/drawing/2014/main" xmlns="" id="{2A83B242-D79F-45FA-9468-04525BCFF08F}"/>
              </a:ext>
            </a:extLst>
          </p:cNvPr>
          <p:cNvSpPr/>
          <p:nvPr/>
        </p:nvSpPr>
        <p:spPr>
          <a:xfrm>
            <a:off x="3703043" y="1204605"/>
            <a:ext cx="2499919" cy="619779"/>
          </a:xfrm>
          <a:prstGeom prst="roundRect">
            <a:avLst/>
          </a:prstGeom>
          <a:solidFill>
            <a:srgbClr val="AFF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21</a:t>
            </a:r>
            <a:r>
              <a:rPr lang="ko-KR" altLang="en-US" sz="16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대 국회 본회의 통과</a:t>
            </a:r>
            <a:endParaRPr lang="en-US" altLang="ko-KR" sz="160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(’21.3.24)</a:t>
            </a:r>
            <a:endParaRPr lang="ko-KR" altLang="en-US" sz="160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37">
            <a:extLst>
              <a:ext uri="{FF2B5EF4-FFF2-40B4-BE49-F238E27FC236}">
                <a16:creationId xmlns:a16="http://schemas.microsoft.com/office/drawing/2014/main" xmlns="" id="{040096CA-4C49-4E75-ACD5-BCEA9D3154AE}"/>
              </a:ext>
            </a:extLst>
          </p:cNvPr>
          <p:cNvSpPr/>
          <p:nvPr/>
        </p:nvSpPr>
        <p:spPr>
          <a:xfrm>
            <a:off x="6507762" y="1203695"/>
            <a:ext cx="2499919" cy="619779"/>
          </a:xfrm>
          <a:prstGeom prst="roundRect">
            <a:avLst/>
          </a:prstGeom>
          <a:solidFill>
            <a:srgbClr val="AFF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제도 시행</a:t>
            </a:r>
            <a:endParaRPr lang="en-US" altLang="ko-KR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(’22.4.14)</a:t>
            </a:r>
            <a:endParaRPr lang="ko-KR" altLang="en-US" sz="1600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화살표: 오른쪽 3">
            <a:extLst>
              <a:ext uri="{FF2B5EF4-FFF2-40B4-BE49-F238E27FC236}">
                <a16:creationId xmlns:a16="http://schemas.microsoft.com/office/drawing/2014/main" xmlns="" id="{17ED1273-2867-4283-A110-85743208CA7C}"/>
              </a:ext>
            </a:extLst>
          </p:cNvPr>
          <p:cNvSpPr/>
          <p:nvPr/>
        </p:nvSpPr>
        <p:spPr>
          <a:xfrm>
            <a:off x="3424805" y="1412917"/>
            <a:ext cx="251668" cy="2013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화살표: 오른쪽 38">
            <a:extLst>
              <a:ext uri="{FF2B5EF4-FFF2-40B4-BE49-F238E27FC236}">
                <a16:creationId xmlns:a16="http://schemas.microsoft.com/office/drawing/2014/main" xmlns="" id="{7A2EFA79-9DA7-4BF4-BFD5-2B5F90783EB7}"/>
              </a:ext>
            </a:extLst>
          </p:cNvPr>
          <p:cNvSpPr/>
          <p:nvPr/>
        </p:nvSpPr>
        <p:spPr>
          <a:xfrm>
            <a:off x="6233720" y="1412917"/>
            <a:ext cx="251668" cy="2013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B1D6646F-A9EF-4AD2-BE1A-9555F0D0F60D}"/>
              </a:ext>
            </a:extLst>
          </p:cNvPr>
          <p:cNvSpPr/>
          <p:nvPr/>
        </p:nvSpPr>
        <p:spPr>
          <a:xfrm>
            <a:off x="929864" y="1965372"/>
            <a:ext cx="8077817" cy="4359927"/>
          </a:xfrm>
          <a:prstGeom prst="rect">
            <a:avLst/>
          </a:prstGeom>
          <a:solidFill>
            <a:srgbClr val="E5FF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altLang="ko-KR" sz="12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xmlns="" id="{0D34E618-0E21-4483-8C2C-CDFB12B23E90}"/>
              </a:ext>
            </a:extLst>
          </p:cNvPr>
          <p:cNvCxnSpPr>
            <a:cxnSpLocks/>
          </p:cNvCxnSpPr>
          <p:nvPr/>
        </p:nvCxnSpPr>
        <p:spPr>
          <a:xfrm>
            <a:off x="1294166" y="2084285"/>
            <a:ext cx="9564" cy="4140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타원 36">
            <a:extLst>
              <a:ext uri="{FF2B5EF4-FFF2-40B4-BE49-F238E27FC236}">
                <a16:creationId xmlns:a16="http://schemas.microsoft.com/office/drawing/2014/main" xmlns="" id="{FDCA7958-DE57-48C8-93DC-5F5A7B4DB4C4}"/>
              </a:ext>
            </a:extLst>
          </p:cNvPr>
          <p:cNvSpPr/>
          <p:nvPr/>
        </p:nvSpPr>
        <p:spPr>
          <a:xfrm>
            <a:off x="1224219" y="2214592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50E4A3DD-1CC9-4723-8043-DD75AC80A92D}"/>
              </a:ext>
            </a:extLst>
          </p:cNvPr>
          <p:cNvSpPr/>
          <p:nvPr/>
        </p:nvSpPr>
        <p:spPr>
          <a:xfrm>
            <a:off x="1233783" y="2767967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xmlns="" id="{566394D0-47DB-4987-875B-E94CB72E09F2}"/>
              </a:ext>
            </a:extLst>
          </p:cNvPr>
          <p:cNvSpPr/>
          <p:nvPr/>
        </p:nvSpPr>
        <p:spPr>
          <a:xfrm>
            <a:off x="1238817" y="3389317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F4F0F8F4-7C5B-4DD4-8951-60E0240F6806}"/>
              </a:ext>
            </a:extLst>
          </p:cNvPr>
          <p:cNvSpPr/>
          <p:nvPr/>
        </p:nvSpPr>
        <p:spPr>
          <a:xfrm>
            <a:off x="1233783" y="4043957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xmlns="" id="{D8FFF7D7-1759-4004-A2BE-3A31CA854D81}"/>
              </a:ext>
            </a:extLst>
          </p:cNvPr>
          <p:cNvSpPr/>
          <p:nvPr/>
        </p:nvSpPr>
        <p:spPr>
          <a:xfrm>
            <a:off x="1229771" y="5326982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xmlns="" id="{FF86D286-E6C6-4E57-A14C-65A092D9DDBE}"/>
              </a:ext>
            </a:extLst>
          </p:cNvPr>
          <p:cNvSpPr/>
          <p:nvPr/>
        </p:nvSpPr>
        <p:spPr>
          <a:xfrm>
            <a:off x="1229834" y="4697731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6506A7C-FBFC-4FCE-943F-9DAD76706D67}"/>
              </a:ext>
            </a:extLst>
          </p:cNvPr>
          <p:cNvSpPr txBox="1"/>
          <p:nvPr/>
        </p:nvSpPr>
        <p:spPr>
          <a:xfrm>
            <a:off x="1593585" y="2099666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2022.4.14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DF51B62-1864-45BA-A58C-F9BE240270AB}"/>
              </a:ext>
            </a:extLst>
          </p:cNvPr>
          <p:cNvSpPr txBox="1"/>
          <p:nvPr/>
        </p:nvSpPr>
        <p:spPr>
          <a:xfrm>
            <a:off x="1594983" y="2662866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2022.06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1BFEAB2-A3DA-4FD4-B929-C93984A890EA}"/>
              </a:ext>
            </a:extLst>
          </p:cNvPr>
          <p:cNvSpPr txBox="1"/>
          <p:nvPr/>
        </p:nvSpPr>
        <p:spPr>
          <a:xfrm>
            <a:off x="1593585" y="3286783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2022.09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E67B535-550C-46C7-A106-D57DEFDF67E1}"/>
              </a:ext>
            </a:extLst>
          </p:cNvPr>
          <p:cNvSpPr txBox="1"/>
          <p:nvPr/>
        </p:nvSpPr>
        <p:spPr>
          <a:xfrm>
            <a:off x="3071449" y="2084286"/>
            <a:ext cx="574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중소기업퇴직연금기금제도 시행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17B3502-5AB1-4C90-92BF-48B3606BBB01}"/>
              </a:ext>
            </a:extLst>
          </p:cNvPr>
          <p:cNvSpPr txBox="1"/>
          <p:nvPr/>
        </p:nvSpPr>
        <p:spPr>
          <a:xfrm>
            <a:off x="3072847" y="2664264"/>
            <a:ext cx="574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자산운용전담기관 선정 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미래에셋증권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삼성자산운용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9488C2B-CA71-4494-BD93-40DEE7847F76}"/>
              </a:ext>
            </a:extLst>
          </p:cNvPr>
          <p:cNvSpPr txBox="1"/>
          <p:nvPr/>
        </p:nvSpPr>
        <p:spPr>
          <a:xfrm>
            <a:off x="3063060" y="3288180"/>
            <a:ext cx="574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첫 계약 체결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xmlns="" id="{112EAD01-2913-46C2-A952-972AB9A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도입경과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59FB49-9E5E-4326-8E7F-F6D0FC3755D3}"/>
              </a:ext>
            </a:extLst>
          </p:cNvPr>
          <p:cNvSpPr txBox="1"/>
          <p:nvPr/>
        </p:nvSpPr>
        <p:spPr>
          <a:xfrm>
            <a:off x="1616491" y="3944627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2022.12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AFFB56-8364-4746-881C-93EFBCABC4C9}"/>
              </a:ext>
            </a:extLst>
          </p:cNvPr>
          <p:cNvSpPr txBox="1"/>
          <p:nvPr/>
        </p:nvSpPr>
        <p:spPr>
          <a:xfrm>
            <a:off x="3085966" y="3946024"/>
            <a:ext cx="574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자산운용전담기관 자금배정 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위탁운용 시작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7CCB5FD-5F2D-499B-8101-5B41D5CD6305}"/>
              </a:ext>
            </a:extLst>
          </p:cNvPr>
          <p:cNvSpPr txBox="1"/>
          <p:nvPr/>
        </p:nvSpPr>
        <p:spPr>
          <a:xfrm>
            <a:off x="1601974" y="4591977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2023.05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9C6D1E6-90D8-479C-A62E-0891CDEA4DAA}"/>
              </a:ext>
            </a:extLst>
          </p:cNvPr>
          <p:cNvSpPr txBox="1"/>
          <p:nvPr/>
        </p:nvSpPr>
        <p:spPr>
          <a:xfrm>
            <a:off x="3071449" y="4593374"/>
            <a:ext cx="574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중장기자산 자금배정 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국내채권 운용 시작</a:t>
            </a:r>
            <a:r>
              <a:rPr lang="en-US" altLang="ko-KR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600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 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A925AD-E1F2-46A4-878E-E5E8C7A1C9D5}"/>
              </a:ext>
            </a:extLst>
          </p:cNvPr>
          <p:cNvSpPr txBox="1"/>
          <p:nvPr/>
        </p:nvSpPr>
        <p:spPr>
          <a:xfrm>
            <a:off x="1578186" y="5220375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2023.07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15005CB-96A7-40DC-8173-FC84E236E13C}"/>
              </a:ext>
            </a:extLst>
          </p:cNvPr>
          <p:cNvSpPr txBox="1"/>
          <p:nvPr/>
        </p:nvSpPr>
        <p:spPr>
          <a:xfrm>
            <a:off x="3047661" y="5221772"/>
            <a:ext cx="589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전 자산군 자금배정 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국내채권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국내주식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해외주식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해외채권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399752-23C9-4D14-98B8-23E2D34C19FD}"/>
              </a:ext>
            </a:extLst>
          </p:cNvPr>
          <p:cNvSpPr txBox="1"/>
          <p:nvPr/>
        </p:nvSpPr>
        <p:spPr>
          <a:xfrm>
            <a:off x="1594983" y="5820834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61"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2023.12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CCB5C27-F2C9-4DBE-98FA-559738D4AF9D}"/>
              </a:ext>
            </a:extLst>
          </p:cNvPr>
          <p:cNvSpPr txBox="1"/>
          <p:nvPr/>
        </p:nvSpPr>
        <p:spPr>
          <a:xfrm>
            <a:off x="3063060" y="5750453"/>
            <a:ext cx="5994874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1">
              <a:lnSpc>
                <a:spcPct val="150000"/>
              </a:lnSpc>
              <a:defRPr/>
            </a:pP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적립금 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4,918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억원 달성 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/ 2023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년 수익률 </a:t>
            </a:r>
            <a:r>
              <a:rPr lang="en-US" altLang="ko-KR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7% </a:t>
            </a:r>
            <a:r>
              <a:rPr lang="ko-KR" altLang="en-US" sz="1600" b="1">
                <a:latin typeface="바탕" panose="02030600000101010101" pitchFamily="18" charset="-127"/>
                <a:ea typeface="바탕" panose="02030600000101010101" pitchFamily="18" charset="-127"/>
                <a:cs typeface="함초롬바탕" panose="02030604000101010101" pitchFamily="18" charset="-127"/>
              </a:rPr>
              <a:t>기록</a:t>
            </a:r>
            <a:endParaRPr lang="ko-KR" altLang="en-US" sz="1600" b="1" dirty="0"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35A72F31-2298-450C-9E3B-7CA881BDD595}"/>
              </a:ext>
            </a:extLst>
          </p:cNvPr>
          <p:cNvSpPr/>
          <p:nvPr/>
        </p:nvSpPr>
        <p:spPr>
          <a:xfrm>
            <a:off x="1243913" y="5917301"/>
            <a:ext cx="139894" cy="1398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2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  <p:bldP spid="49" grpId="0"/>
      <p:bldP spid="50" grpId="0"/>
      <p:bldP spid="51" grpId="0"/>
      <p:bldP spid="29" grpId="0"/>
      <p:bldP spid="30" grpId="0"/>
      <p:bldP spid="31" grpId="0"/>
      <p:bldP spid="32" grpId="0"/>
      <p:bldP spid="34" grpId="0"/>
      <p:bldP spid="55" grpId="0"/>
      <p:bldP spid="56" grpId="0"/>
      <p:bldP spid="57" grpId="0"/>
      <p:bldP spid="5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디폴트옵션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614A2734-10A7-46A0-84AE-38E3F5DF462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7783" y="1233040"/>
            <a:ext cx="8290426" cy="671121"/>
            <a:chOff x="7219949" y="2652782"/>
            <a:chExt cx="2597385" cy="342410"/>
          </a:xfrm>
          <a:solidFill>
            <a:srgbClr val="AFFFF5"/>
          </a:solidFill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xmlns="" id="{5CE0504D-174D-45CF-9C8D-9BDE43CBF40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9949" y="2652782"/>
              <a:ext cx="2597385" cy="3424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1371">
                <a:defRPr/>
              </a:pPr>
              <a:endParaRPr lang="ko-KR" altLang="en-US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8E293F1-44CA-444B-9C4A-F078ED1691C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906903" y="2736388"/>
              <a:ext cx="1216879" cy="1727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457161">
                <a:defRPr/>
              </a:pPr>
              <a:r>
                <a:rPr kumimoji="1" lang="ko-KR" altLang="en-US" sz="22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바탕" panose="02030600000101010101" pitchFamily="18" charset="-127"/>
                  <a:ea typeface="바탕" panose="02030600000101010101" pitchFamily="18" charset="-127"/>
                  <a:sym typeface="Monotype Sorts"/>
                </a:rPr>
                <a:t>디폴트옵션상품 변경 관련 안내</a:t>
              </a:r>
              <a:endParaRPr kumimoji="1" lang="ko-KR" altLang="en-US" sz="22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  <a:sym typeface="Monotype Sorts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1F6B2D5C-3BE7-4187-8FAC-4B0F67CEB900}"/>
                </a:ext>
              </a:extLst>
            </p:cNvPr>
            <p:cNvSpPr/>
            <p:nvPr/>
          </p:nvSpPr>
          <p:spPr>
            <a:xfrm>
              <a:off x="9622995" y="2781124"/>
              <a:ext cx="78951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EBAFD5C3-CD40-479F-A5F4-562A198CF57A}"/>
                </a:ext>
              </a:extLst>
            </p:cNvPr>
            <p:cNvSpPr/>
            <p:nvPr/>
          </p:nvSpPr>
          <p:spPr>
            <a:xfrm>
              <a:off x="7370491" y="2781124"/>
              <a:ext cx="85725" cy="128572"/>
            </a:xfrm>
            <a:prstGeom prst="ellipse">
              <a:avLst/>
            </a:prstGeom>
            <a:grpFill/>
            <a:ln>
              <a:noFill/>
            </a:ln>
            <a:effectLst>
              <a:innerShdw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1">
                <a:defRPr/>
              </a:pPr>
              <a:endParaRPr lang="ko-KR" altLang="en-US" b="1">
                <a:solidFill>
                  <a:prstClr val="white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C4737E74-B0F9-42D8-8A95-790B4C358A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7783" y="2309978"/>
            <a:ext cx="8290426" cy="391302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가입자가 선택한 디폴트옵션상품의 경우 근로복지공단의 신청으로 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고용노동부장관의 승인 절차를 거쳐 변경될 수 있음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 경우 변경된 디폴트옵션상품이 아닌 다른 운용 방법을 지정할 수 있음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근로복지공단 가입자가 선택한 상품에 대한 변경 사항이 발생할 경우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변경 사유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변경되는 디폴트옵션상품에 관한 정보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변경에 대한 고용노동부 승인 사실을 통보하게 됨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변경 사항에 대한 고용노동부 승인일로부터 </a:t>
            </a:r>
            <a:r>
              <a:rPr lang="en-US" altLang="ko-KR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14</a:t>
            </a:r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 이내 별도의 표시가 없을 경우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변경된 디폴트옵션상품으로 적용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가입자가 지정한 디폴트옵션상품은 언제든지 다른 디폴트옵션상품으로 변경 가능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디폴트옵션상품으로 적립금이 운용 중이라도 언제든지 가입자 스스로</a:t>
            </a:r>
            <a:endParaRPr lang="en-US" altLang="ko-KR" sz="14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/>
            <a:r>
              <a:rPr lang="ko-KR" altLang="en-US" sz="14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다른 운용방법을 선정할 수 있음</a:t>
            </a:r>
          </a:p>
        </p:txBody>
      </p:sp>
    </p:spTree>
    <p:extLst>
      <p:ext uri="{BB962C8B-B14F-4D97-AF65-F5344CB8AC3E}">
        <p14:creationId xmlns:p14="http://schemas.microsoft.com/office/powerpoint/2010/main" val="35922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xmlns="" id="{A0992953-1567-4C51-A2F1-D942E71A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근로복지공단 퇴직연금 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DC] 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디폴트옵션상품 </a:t>
            </a:r>
            <a:endParaRPr lang="ko-KR" altLang="en-US" sz="2401" b="1" dirty="0">
              <a:solidFill>
                <a:srgbClr val="00B05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639D72A-0224-4634-AEE9-1AB08C14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8" y="1104820"/>
            <a:ext cx="5341413" cy="514421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83C7F0FD-BBD5-4AC1-BA4D-6D0FB6DFE0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28266" y="1104820"/>
            <a:ext cx="3379641" cy="5144218"/>
          </a:xfrm>
          <a:prstGeom prst="roundRect">
            <a:avLst>
              <a:gd name="adj" fmla="val 482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위험도</a:t>
            </a:r>
            <a:endParaRPr lang="en-US" altLang="ko-KR" sz="13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디폴트옵션상품의 위험도는 초저위험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저위험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중위험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고위험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초고위험의 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단계로 구분</a:t>
            </a:r>
            <a:endParaRPr lang="en-US" altLang="ko-KR" sz="13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endParaRPr lang="en-US" altLang="ko-KR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TDF</a:t>
            </a:r>
          </a:p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투자 목표 시점이 사전에 결정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운용기간이 경과함에 따라 투자위험이 낮은 자산의 비중을 증가시키는 펀드</a:t>
            </a:r>
            <a:endParaRPr lang="en-US" altLang="ko-KR" sz="13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endParaRPr lang="en-US" altLang="ko-KR" sz="1000" b="1">
              <a:ln>
                <a:solidFill>
                  <a:srgbClr val="F58220">
                    <a:alpha val="0"/>
                  </a:srgbClr>
                </a:solidFill>
              </a:ln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∙ </a:t>
            </a:r>
            <a:r>
              <a:rPr lang="en-US" altLang="ko-KR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BF</a:t>
            </a:r>
          </a:p>
          <a:p>
            <a:pPr algn="ctr" defTabSz="1061371">
              <a:lnSpc>
                <a:spcPct val="130000"/>
              </a:lnSpc>
            </a:pPr>
            <a:r>
              <a:rPr lang="ko-KR" altLang="en-US" sz="1300" b="1">
                <a:ln>
                  <a:solidFill>
                    <a:srgbClr val="F58220">
                      <a:alpha val="0"/>
                    </a:srgbClr>
                  </a:solidFill>
                </a:ln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투자위험이 상이한 다양한 자산에 분산투자하고 금융시장 상황과 펀드 내 자산 가치 변동 등을 고려해 주기적으로 자산비중을 조절하는 펀드</a:t>
            </a:r>
          </a:p>
        </p:txBody>
      </p:sp>
    </p:spTree>
    <p:extLst>
      <p:ext uri="{BB962C8B-B14F-4D97-AF65-F5344CB8AC3E}">
        <p14:creationId xmlns:p14="http://schemas.microsoft.com/office/powerpoint/2010/main" val="299755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"/>
          <p:cNvSpPr>
            <a:spLocks noGrp="1"/>
          </p:cNvSpPr>
          <p:nvPr>
            <p:ph type="body" idx="1"/>
          </p:nvPr>
        </p:nvSpPr>
        <p:spPr>
          <a:xfrm>
            <a:off x="752090" y="1219200"/>
            <a:ext cx="8420100" cy="333586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ko-KR" altLang="en-US" sz="4800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근로복지공단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</a:t>
            </a:r>
            <a:r>
              <a:rPr lang="ko-KR" altLang="en-US" sz="2799" b="1">
                <a:solidFill>
                  <a:srgbClr val="00808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2799" b="1">
              <a:solidFill>
                <a:srgbClr val="00808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중소사업장 근로자의 </a:t>
            </a:r>
            <a:endParaRPr lang="en-US" altLang="ko-KR" sz="2799" b="1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1433394" algn="l"/>
              </a:tabLst>
            </a:pPr>
            <a:r>
              <a:rPr lang="en-US" altLang="ko-KR" sz="3199" b="1">
                <a:solidFill>
                  <a:srgbClr val="7CBF33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3199" b="1">
                <a:solidFill>
                  <a:srgbClr val="7CBF33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든든한 희망버팀목</a:t>
            </a:r>
            <a:r>
              <a:rPr lang="en-US" altLang="ko-KR" sz="3199" b="1">
                <a:solidFill>
                  <a:srgbClr val="7CBF33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</a:t>
            </a:r>
            <a:r>
              <a:rPr lang="ko-KR" altLang="en-US" sz="3199" b="1">
                <a:solidFill>
                  <a:srgbClr val="7CBF33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되겠습니다</a:t>
            </a:r>
            <a:r>
              <a:rPr lang="en-US" altLang="ko-KR" sz="2799" b="1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2799" b="1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7732D67-AB47-476A-BD8E-925754B5402D}"/>
              </a:ext>
            </a:extLst>
          </p:cNvPr>
          <p:cNvSpPr/>
          <p:nvPr/>
        </p:nvSpPr>
        <p:spPr>
          <a:xfrm>
            <a:off x="3548545" y="5601797"/>
            <a:ext cx="2986481" cy="874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25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xmlns="" id="{112EAD01-2913-46C2-A952-972AB9A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8" y="417788"/>
            <a:ext cx="9088868" cy="409434"/>
          </a:xfrm>
        </p:spPr>
        <p:txBody>
          <a:bodyPr/>
          <a:lstStyle/>
          <a:p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제도개요</a:t>
            </a:r>
            <a:r>
              <a:rPr lang="en-US" altLang="ko-KR" sz="2401" b="1">
                <a:latin typeface="바탕" panose="02030600000101010101" pitchFamily="18" charset="-127"/>
                <a:ea typeface="바탕" panose="02030600000101010101" pitchFamily="18" charset="-127"/>
              </a:rPr>
              <a:t>] 2023</a:t>
            </a:r>
            <a:r>
              <a:rPr lang="ko-KR" altLang="en-US" sz="2401" b="1">
                <a:latin typeface="바탕" panose="02030600000101010101" pitchFamily="18" charset="-127"/>
                <a:ea typeface="바탕" panose="02030600000101010101" pitchFamily="18" charset="-127"/>
              </a:rPr>
              <a:t>년 모집현황</a:t>
            </a:r>
            <a:endParaRPr lang="ko-KR" altLang="en-US" sz="2401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47461" y="1084180"/>
            <a:ext cx="2624708" cy="26599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5400000">
            <a:off x="3603000" y="1025789"/>
            <a:ext cx="2700000" cy="2772000"/>
            <a:chOff x="3774241" y="2192371"/>
            <a:chExt cx="3138322" cy="3278779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47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3393948" y="1494155"/>
            <a:ext cx="3136392" cy="18584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ko-KR" altLang="en-US" sz="3000" b="1" spc="-200">
                <a:solidFill>
                  <a:srgbClr val="00808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적립금</a:t>
            </a:r>
            <a:endParaRPr lang="en-US" altLang="ko-KR" sz="3000" b="1" spc="-200">
              <a:solidFill>
                <a:srgbClr val="00808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algn="ctr"/>
            <a:r>
              <a:rPr lang="en-US" altLang="ko-KR" sz="60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4,918</a:t>
            </a:r>
          </a:p>
          <a:p>
            <a:pPr algn="ctr"/>
            <a:r>
              <a:rPr lang="ko-KR" altLang="en-US" sz="26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억원</a:t>
            </a:r>
            <a:r>
              <a:rPr lang="en-US" altLang="ko-KR" sz="26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2600" b="1" spc="-20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772747" y="5935482"/>
            <a:ext cx="1595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spc="-20">
                <a:latin typeface="바탕" panose="02030600000101010101" pitchFamily="18" charset="-127"/>
                <a:ea typeface="바탕" panose="02030600000101010101" pitchFamily="18" charset="-127"/>
                <a:cs typeface="KoPub돋움체_Pro Bold"/>
              </a:rPr>
              <a:t>(2023.12</a:t>
            </a:r>
            <a:r>
              <a:rPr lang="ko-KR" altLang="en-US" sz="1000" spc="-20">
                <a:latin typeface="바탕" panose="02030600000101010101" pitchFamily="18" charset="-127"/>
                <a:ea typeface="바탕" panose="02030600000101010101" pitchFamily="18" charset="-127"/>
                <a:cs typeface="KoPub돋움체_Pro Bold"/>
              </a:rPr>
              <a:t>월말 기준</a:t>
            </a:r>
            <a:r>
              <a:rPr lang="en-US" altLang="ko-KR" sz="1000" spc="-20">
                <a:latin typeface="바탕" panose="02030600000101010101" pitchFamily="18" charset="-127"/>
                <a:ea typeface="바탕" panose="02030600000101010101" pitchFamily="18" charset="-127"/>
                <a:cs typeface="KoPub돋움체_Pro Bold"/>
              </a:rPr>
              <a:t>)</a:t>
            </a:r>
            <a:r>
              <a:rPr lang="ko-KR" altLang="en-US" sz="1000" spc="-20">
                <a:latin typeface="바탕" panose="02030600000101010101" pitchFamily="18" charset="-127"/>
                <a:ea typeface="바탕" panose="02030600000101010101" pitchFamily="18" charset="-127"/>
                <a:cs typeface="KoPub돋움체_Pro Bold"/>
              </a:rPr>
              <a:t> 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71970" y="3574474"/>
            <a:ext cx="2624708" cy="26599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5400000">
            <a:off x="1027509" y="3516083"/>
            <a:ext cx="2700000" cy="2772000"/>
            <a:chOff x="3774241" y="2192371"/>
            <a:chExt cx="3138322" cy="3278779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58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818457" y="3984449"/>
            <a:ext cx="3136392" cy="18584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ko-KR" altLang="en-US" sz="3000" b="1" spc="-200">
                <a:solidFill>
                  <a:srgbClr val="00808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사업장수</a:t>
            </a:r>
            <a:endParaRPr lang="en-US" altLang="ko-KR" sz="3000" b="1" spc="-200">
              <a:solidFill>
                <a:srgbClr val="00808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algn="ctr"/>
            <a:r>
              <a:rPr lang="en-US" altLang="ko-KR" sz="60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14,848</a:t>
            </a:r>
          </a:p>
          <a:p>
            <a:pPr algn="ctr"/>
            <a:r>
              <a:rPr lang="ko-KR" altLang="en-US" sz="26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개소</a:t>
            </a:r>
            <a:r>
              <a:rPr lang="en-US" altLang="ko-KR" sz="36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ko-KR" altLang="en-US" sz="3600" b="1" spc="-200">
              <a:solidFill>
                <a:schemeClr val="tx1">
                  <a:lumMod val="65000"/>
                  <a:lumOff val="3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xmlns="" id="{67135C5E-335B-F728-0391-B34CBCCF3A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35282" y="3596865"/>
            <a:ext cx="2624708" cy="26599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xmlns="" id="{CE633DED-77AD-CDE9-A61C-14DBF20A9B1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 rot="5400000">
            <a:off x="6190821" y="3538474"/>
            <a:ext cx="2700000" cy="2772000"/>
            <a:chOff x="3774241" y="2192371"/>
            <a:chExt cx="3138322" cy="3278779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86923743-38F8-6EFF-C3C8-25079B43914B}"/>
                </a:ext>
              </a:extLst>
            </p:cNvPr>
            <p:cNvGrpSpPr/>
            <p:nvPr/>
          </p:nvGrpSpPr>
          <p:grpSpPr>
            <a:xfrm>
              <a:off x="3774241" y="2265233"/>
              <a:ext cx="1657431" cy="3205917"/>
              <a:chOff x="3774241" y="2265233"/>
              <a:chExt cx="1657431" cy="3205917"/>
            </a:xfrm>
          </p:grpSpPr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xmlns="" id="{288EC1DD-40AF-043A-FA1E-AC2AF2632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48475" y="3090999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xmlns="" id="{47B2778E-DEE1-0034-1B04-35A2BF465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4630193" y="4669670"/>
                <a:ext cx="484396" cy="1118563"/>
              </a:xfrm>
              <a:custGeom>
                <a:avLst/>
                <a:gdLst>
                  <a:gd name="T0" fmla="*/ 921 w 923"/>
                  <a:gd name="T1" fmla="*/ 1932 h 2131"/>
                  <a:gd name="T2" fmla="*/ 917 w 923"/>
                  <a:gd name="T3" fmla="*/ 1912 h 2131"/>
                  <a:gd name="T4" fmla="*/ 910 w 923"/>
                  <a:gd name="T5" fmla="*/ 1889 h 2131"/>
                  <a:gd name="T6" fmla="*/ 901 w 923"/>
                  <a:gd name="T7" fmla="*/ 1871 h 2131"/>
                  <a:gd name="T8" fmla="*/ 890 w 923"/>
                  <a:gd name="T9" fmla="*/ 1855 h 2131"/>
                  <a:gd name="T10" fmla="*/ 868 w 923"/>
                  <a:gd name="T11" fmla="*/ 1830 h 2131"/>
                  <a:gd name="T12" fmla="*/ 856 w 923"/>
                  <a:gd name="T13" fmla="*/ 1819 h 2131"/>
                  <a:gd name="T14" fmla="*/ 811 w 923"/>
                  <a:gd name="T15" fmla="*/ 1794 h 2131"/>
                  <a:gd name="T16" fmla="*/ 796 w 923"/>
                  <a:gd name="T17" fmla="*/ 1789 h 2131"/>
                  <a:gd name="T18" fmla="*/ 767 w 923"/>
                  <a:gd name="T19" fmla="*/ 1607 h 2131"/>
                  <a:gd name="T20" fmla="*/ 752 w 923"/>
                  <a:gd name="T21" fmla="*/ 1499 h 2131"/>
                  <a:gd name="T22" fmla="*/ 185 w 923"/>
                  <a:gd name="T23" fmla="*/ 158 h 2131"/>
                  <a:gd name="T24" fmla="*/ 130 w 923"/>
                  <a:gd name="T25" fmla="*/ 87 h 2131"/>
                  <a:gd name="T26" fmla="*/ 673 w 923"/>
                  <a:gd name="T27" fmla="*/ 1480 h 2131"/>
                  <a:gd name="T28" fmla="*/ 685 w 923"/>
                  <a:gd name="T29" fmla="*/ 1564 h 2131"/>
                  <a:gd name="T30" fmla="*/ 706 w 923"/>
                  <a:gd name="T31" fmla="*/ 1788 h 2131"/>
                  <a:gd name="T32" fmla="*/ 687 w 923"/>
                  <a:gd name="T33" fmla="*/ 1794 h 2131"/>
                  <a:gd name="T34" fmla="*/ 670 w 923"/>
                  <a:gd name="T35" fmla="*/ 1802 h 2131"/>
                  <a:gd name="T36" fmla="*/ 650 w 923"/>
                  <a:gd name="T37" fmla="*/ 1814 h 2131"/>
                  <a:gd name="T38" fmla="*/ 634 w 923"/>
                  <a:gd name="T39" fmla="*/ 1826 h 2131"/>
                  <a:gd name="T40" fmla="*/ 619 w 923"/>
                  <a:gd name="T41" fmla="*/ 1841 h 2131"/>
                  <a:gd name="T42" fmla="*/ 606 w 923"/>
                  <a:gd name="T43" fmla="*/ 1857 h 2131"/>
                  <a:gd name="T44" fmla="*/ 595 w 923"/>
                  <a:gd name="T45" fmla="*/ 1876 h 2131"/>
                  <a:gd name="T46" fmla="*/ 586 w 923"/>
                  <a:gd name="T47" fmla="*/ 1895 h 2131"/>
                  <a:gd name="T48" fmla="*/ 580 w 923"/>
                  <a:gd name="T49" fmla="*/ 1915 h 2131"/>
                  <a:gd name="T50" fmla="*/ 576 w 923"/>
                  <a:gd name="T51" fmla="*/ 1937 h 2131"/>
                  <a:gd name="T52" fmla="*/ 575 w 923"/>
                  <a:gd name="T53" fmla="*/ 1965 h 2131"/>
                  <a:gd name="T54" fmla="*/ 577 w 923"/>
                  <a:gd name="T55" fmla="*/ 1984 h 2131"/>
                  <a:gd name="T56" fmla="*/ 583 w 923"/>
                  <a:gd name="T57" fmla="*/ 2008 h 2131"/>
                  <a:gd name="T58" fmla="*/ 589 w 923"/>
                  <a:gd name="T59" fmla="*/ 2026 h 2131"/>
                  <a:gd name="T60" fmla="*/ 600 w 923"/>
                  <a:gd name="T61" fmla="*/ 2046 h 2131"/>
                  <a:gd name="T62" fmla="*/ 611 w 923"/>
                  <a:gd name="T63" fmla="*/ 2062 h 2131"/>
                  <a:gd name="T64" fmla="*/ 624 w 923"/>
                  <a:gd name="T65" fmla="*/ 2078 h 2131"/>
                  <a:gd name="T66" fmla="*/ 641 w 923"/>
                  <a:gd name="T67" fmla="*/ 2093 h 2131"/>
                  <a:gd name="T68" fmla="*/ 656 w 923"/>
                  <a:gd name="T69" fmla="*/ 2104 h 2131"/>
                  <a:gd name="T70" fmla="*/ 677 w 923"/>
                  <a:gd name="T71" fmla="*/ 2115 h 2131"/>
                  <a:gd name="T72" fmla="*/ 694 w 923"/>
                  <a:gd name="T73" fmla="*/ 2122 h 2131"/>
                  <a:gd name="T74" fmla="*/ 782 w 923"/>
                  <a:gd name="T75" fmla="*/ 2127 h 2131"/>
                  <a:gd name="T76" fmla="*/ 804 w 923"/>
                  <a:gd name="T77" fmla="*/ 2122 h 2131"/>
                  <a:gd name="T78" fmla="*/ 844 w 923"/>
                  <a:gd name="T79" fmla="*/ 2102 h 2131"/>
                  <a:gd name="T80" fmla="*/ 861 w 923"/>
                  <a:gd name="T81" fmla="*/ 2089 h 2131"/>
                  <a:gd name="T82" fmla="*/ 882 w 923"/>
                  <a:gd name="T83" fmla="*/ 2069 h 2131"/>
                  <a:gd name="T84" fmla="*/ 892 w 923"/>
                  <a:gd name="T85" fmla="*/ 2055 h 2131"/>
                  <a:gd name="T86" fmla="*/ 903 w 923"/>
                  <a:gd name="T87" fmla="*/ 2038 h 2131"/>
                  <a:gd name="T88" fmla="*/ 912 w 923"/>
                  <a:gd name="T89" fmla="*/ 2017 h 2131"/>
                  <a:gd name="T90" fmla="*/ 918 w 923"/>
                  <a:gd name="T91" fmla="*/ 1998 h 2131"/>
                  <a:gd name="T92" fmla="*/ 922 w 923"/>
                  <a:gd name="T93" fmla="*/ 1976 h 2131"/>
                  <a:gd name="T94" fmla="*/ 923 w 923"/>
                  <a:gd name="T95" fmla="*/ 1955 h 2131"/>
                  <a:gd name="T96" fmla="*/ 729 w 923"/>
                  <a:gd name="T97" fmla="*/ 2053 h 2131"/>
                  <a:gd name="T98" fmla="*/ 749 w 923"/>
                  <a:gd name="T99" fmla="*/ 1858 h 2131"/>
                  <a:gd name="T100" fmla="*/ 847 w 923"/>
                  <a:gd name="T101" fmla="*/ 1951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3" h="2131">
                    <a:moveTo>
                      <a:pt x="923" y="1948"/>
                    </a:moveTo>
                    <a:cubicBezTo>
                      <a:pt x="923" y="1947"/>
                      <a:pt x="923" y="1946"/>
                      <a:pt x="923" y="1945"/>
                    </a:cubicBezTo>
                    <a:cubicBezTo>
                      <a:pt x="923" y="1943"/>
                      <a:pt x="922" y="1942"/>
                      <a:pt x="922" y="1940"/>
                    </a:cubicBezTo>
                    <a:cubicBezTo>
                      <a:pt x="922" y="1939"/>
                      <a:pt x="922" y="1937"/>
                      <a:pt x="922" y="1936"/>
                    </a:cubicBezTo>
                    <a:cubicBezTo>
                      <a:pt x="922" y="1935"/>
                      <a:pt x="922" y="1933"/>
                      <a:pt x="921" y="1932"/>
                    </a:cubicBezTo>
                    <a:cubicBezTo>
                      <a:pt x="921" y="1930"/>
                      <a:pt x="921" y="1929"/>
                      <a:pt x="921" y="1928"/>
                    </a:cubicBezTo>
                    <a:cubicBezTo>
                      <a:pt x="921" y="1926"/>
                      <a:pt x="920" y="1925"/>
                      <a:pt x="920" y="1923"/>
                    </a:cubicBezTo>
                    <a:cubicBezTo>
                      <a:pt x="920" y="1922"/>
                      <a:pt x="919" y="1921"/>
                      <a:pt x="919" y="1920"/>
                    </a:cubicBezTo>
                    <a:cubicBezTo>
                      <a:pt x="919" y="1918"/>
                      <a:pt x="919" y="1917"/>
                      <a:pt x="918" y="1915"/>
                    </a:cubicBezTo>
                    <a:cubicBezTo>
                      <a:pt x="918" y="1914"/>
                      <a:pt x="918" y="1913"/>
                      <a:pt x="917" y="1912"/>
                    </a:cubicBezTo>
                    <a:cubicBezTo>
                      <a:pt x="917" y="1910"/>
                      <a:pt x="916" y="1909"/>
                      <a:pt x="916" y="1908"/>
                    </a:cubicBezTo>
                    <a:cubicBezTo>
                      <a:pt x="916" y="1906"/>
                      <a:pt x="915" y="1905"/>
                      <a:pt x="915" y="1904"/>
                    </a:cubicBezTo>
                    <a:cubicBezTo>
                      <a:pt x="915" y="1903"/>
                      <a:pt x="914" y="1901"/>
                      <a:pt x="914" y="1900"/>
                    </a:cubicBezTo>
                    <a:cubicBezTo>
                      <a:pt x="913" y="1899"/>
                      <a:pt x="913" y="1897"/>
                      <a:pt x="912" y="1896"/>
                    </a:cubicBezTo>
                    <a:cubicBezTo>
                      <a:pt x="912" y="1894"/>
                      <a:pt x="911" y="1892"/>
                      <a:pt x="910" y="1889"/>
                    </a:cubicBezTo>
                    <a:cubicBezTo>
                      <a:pt x="909" y="1888"/>
                      <a:pt x="909" y="1887"/>
                      <a:pt x="908" y="1886"/>
                    </a:cubicBezTo>
                    <a:cubicBezTo>
                      <a:pt x="907" y="1885"/>
                      <a:pt x="907" y="1883"/>
                      <a:pt x="906" y="1882"/>
                    </a:cubicBezTo>
                    <a:cubicBezTo>
                      <a:pt x="906" y="1881"/>
                      <a:pt x="905" y="1880"/>
                      <a:pt x="904" y="1878"/>
                    </a:cubicBezTo>
                    <a:cubicBezTo>
                      <a:pt x="904" y="1877"/>
                      <a:pt x="903" y="1876"/>
                      <a:pt x="903" y="1875"/>
                    </a:cubicBezTo>
                    <a:cubicBezTo>
                      <a:pt x="902" y="1874"/>
                      <a:pt x="901" y="1872"/>
                      <a:pt x="901" y="1871"/>
                    </a:cubicBezTo>
                    <a:cubicBezTo>
                      <a:pt x="900" y="1870"/>
                      <a:pt x="900" y="1869"/>
                      <a:pt x="899" y="1868"/>
                    </a:cubicBezTo>
                    <a:cubicBezTo>
                      <a:pt x="898" y="1867"/>
                      <a:pt x="897" y="1866"/>
                      <a:pt x="897" y="1864"/>
                    </a:cubicBezTo>
                    <a:cubicBezTo>
                      <a:pt x="896" y="1863"/>
                      <a:pt x="895" y="1862"/>
                      <a:pt x="895" y="1862"/>
                    </a:cubicBezTo>
                    <a:cubicBezTo>
                      <a:pt x="894" y="1860"/>
                      <a:pt x="893" y="1859"/>
                      <a:pt x="892" y="1858"/>
                    </a:cubicBezTo>
                    <a:cubicBezTo>
                      <a:pt x="892" y="1857"/>
                      <a:pt x="891" y="1856"/>
                      <a:pt x="890" y="1855"/>
                    </a:cubicBezTo>
                    <a:cubicBezTo>
                      <a:pt x="890" y="1854"/>
                      <a:pt x="889" y="1853"/>
                      <a:pt x="888" y="1851"/>
                    </a:cubicBezTo>
                    <a:cubicBezTo>
                      <a:pt x="887" y="1851"/>
                      <a:pt x="887" y="1850"/>
                      <a:pt x="886" y="1849"/>
                    </a:cubicBezTo>
                    <a:cubicBezTo>
                      <a:pt x="885" y="1848"/>
                      <a:pt x="884" y="1847"/>
                      <a:pt x="883" y="1845"/>
                    </a:cubicBezTo>
                    <a:cubicBezTo>
                      <a:pt x="883" y="1845"/>
                      <a:pt x="883" y="1845"/>
                      <a:pt x="882" y="1845"/>
                    </a:cubicBezTo>
                    <a:cubicBezTo>
                      <a:pt x="878" y="1840"/>
                      <a:pt x="873" y="1835"/>
                      <a:pt x="868" y="1830"/>
                    </a:cubicBezTo>
                    <a:cubicBezTo>
                      <a:pt x="868" y="1830"/>
                      <a:pt x="868" y="1829"/>
                      <a:pt x="867" y="1829"/>
                    </a:cubicBezTo>
                    <a:cubicBezTo>
                      <a:pt x="866" y="1828"/>
                      <a:pt x="864" y="1826"/>
                      <a:pt x="863" y="1825"/>
                    </a:cubicBezTo>
                    <a:cubicBezTo>
                      <a:pt x="862" y="1825"/>
                      <a:pt x="862" y="1824"/>
                      <a:pt x="861" y="1824"/>
                    </a:cubicBezTo>
                    <a:cubicBezTo>
                      <a:pt x="860" y="1823"/>
                      <a:pt x="859" y="1821"/>
                      <a:pt x="857" y="1820"/>
                    </a:cubicBezTo>
                    <a:cubicBezTo>
                      <a:pt x="857" y="1820"/>
                      <a:pt x="856" y="1819"/>
                      <a:pt x="856" y="1819"/>
                    </a:cubicBezTo>
                    <a:cubicBezTo>
                      <a:pt x="854" y="1818"/>
                      <a:pt x="852" y="1817"/>
                      <a:pt x="851" y="1815"/>
                    </a:cubicBezTo>
                    <a:cubicBezTo>
                      <a:pt x="850" y="1815"/>
                      <a:pt x="850" y="1815"/>
                      <a:pt x="850" y="1815"/>
                    </a:cubicBezTo>
                    <a:cubicBezTo>
                      <a:pt x="848" y="1813"/>
                      <a:pt x="846" y="1812"/>
                      <a:pt x="844" y="1811"/>
                    </a:cubicBezTo>
                    <a:cubicBezTo>
                      <a:pt x="844" y="1811"/>
                      <a:pt x="844" y="1811"/>
                      <a:pt x="844" y="1811"/>
                    </a:cubicBezTo>
                    <a:cubicBezTo>
                      <a:pt x="833" y="1804"/>
                      <a:pt x="823" y="1798"/>
                      <a:pt x="811" y="1794"/>
                    </a:cubicBezTo>
                    <a:cubicBezTo>
                      <a:pt x="811" y="1794"/>
                      <a:pt x="811" y="1794"/>
                      <a:pt x="811" y="1794"/>
                    </a:cubicBezTo>
                    <a:cubicBezTo>
                      <a:pt x="809" y="1793"/>
                      <a:pt x="807" y="1792"/>
                      <a:pt x="805" y="1792"/>
                    </a:cubicBezTo>
                    <a:cubicBezTo>
                      <a:pt x="804" y="1792"/>
                      <a:pt x="804" y="1791"/>
                      <a:pt x="804" y="1791"/>
                    </a:cubicBezTo>
                    <a:cubicBezTo>
                      <a:pt x="802" y="1791"/>
                      <a:pt x="799" y="1790"/>
                      <a:pt x="797" y="1789"/>
                    </a:cubicBezTo>
                    <a:cubicBezTo>
                      <a:pt x="797" y="1789"/>
                      <a:pt x="797" y="1789"/>
                      <a:pt x="796" y="1789"/>
                    </a:cubicBezTo>
                    <a:cubicBezTo>
                      <a:pt x="794" y="1788"/>
                      <a:pt x="792" y="1788"/>
                      <a:pt x="790" y="1787"/>
                    </a:cubicBezTo>
                    <a:cubicBezTo>
                      <a:pt x="789" y="1787"/>
                      <a:pt x="789" y="1787"/>
                      <a:pt x="789" y="1787"/>
                    </a:cubicBezTo>
                    <a:cubicBezTo>
                      <a:pt x="787" y="1787"/>
                      <a:pt x="784" y="1786"/>
                      <a:pt x="782" y="1786"/>
                    </a:cubicBezTo>
                    <a:cubicBezTo>
                      <a:pt x="782" y="1786"/>
                      <a:pt x="782" y="1786"/>
                      <a:pt x="782" y="1786"/>
                    </a:cubicBezTo>
                    <a:cubicBezTo>
                      <a:pt x="779" y="1726"/>
                      <a:pt x="773" y="1666"/>
                      <a:pt x="767" y="1607"/>
                    </a:cubicBezTo>
                    <a:cubicBezTo>
                      <a:pt x="765" y="1589"/>
                      <a:pt x="762" y="1572"/>
                      <a:pt x="760" y="1554"/>
                    </a:cubicBezTo>
                    <a:cubicBezTo>
                      <a:pt x="760" y="1553"/>
                      <a:pt x="759" y="1551"/>
                      <a:pt x="759" y="1549"/>
                    </a:cubicBezTo>
                    <a:cubicBezTo>
                      <a:pt x="758" y="1542"/>
                      <a:pt x="757" y="1535"/>
                      <a:pt x="756" y="1528"/>
                    </a:cubicBezTo>
                    <a:cubicBezTo>
                      <a:pt x="756" y="1524"/>
                      <a:pt x="755" y="1521"/>
                      <a:pt x="755" y="1517"/>
                    </a:cubicBezTo>
                    <a:cubicBezTo>
                      <a:pt x="754" y="1511"/>
                      <a:pt x="753" y="1505"/>
                      <a:pt x="752" y="1499"/>
                    </a:cubicBezTo>
                    <a:cubicBezTo>
                      <a:pt x="751" y="1493"/>
                      <a:pt x="750" y="1488"/>
                      <a:pt x="749" y="1482"/>
                    </a:cubicBezTo>
                    <a:cubicBezTo>
                      <a:pt x="749" y="1478"/>
                      <a:pt x="748" y="1474"/>
                      <a:pt x="747" y="1470"/>
                    </a:cubicBezTo>
                    <a:cubicBezTo>
                      <a:pt x="671" y="1002"/>
                      <a:pt x="485" y="563"/>
                      <a:pt x="203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97" y="174"/>
                      <a:pt x="191" y="166"/>
                      <a:pt x="185" y="158"/>
                    </a:cubicBezTo>
                    <a:cubicBezTo>
                      <a:pt x="184" y="157"/>
                      <a:pt x="183" y="156"/>
                      <a:pt x="182" y="155"/>
                    </a:cubicBezTo>
                    <a:cubicBezTo>
                      <a:pt x="177" y="147"/>
                      <a:pt x="171" y="140"/>
                      <a:pt x="165" y="133"/>
                    </a:cubicBezTo>
                    <a:cubicBezTo>
                      <a:pt x="160" y="126"/>
                      <a:pt x="155" y="119"/>
                      <a:pt x="149" y="112"/>
                    </a:cubicBezTo>
                    <a:cubicBezTo>
                      <a:pt x="148" y="110"/>
                      <a:pt x="147" y="109"/>
                      <a:pt x="146" y="108"/>
                    </a:cubicBezTo>
                    <a:cubicBezTo>
                      <a:pt x="141" y="101"/>
                      <a:pt x="135" y="94"/>
                      <a:pt x="130" y="87"/>
                    </a:cubicBezTo>
                    <a:cubicBezTo>
                      <a:pt x="129" y="87"/>
                      <a:pt x="129" y="87"/>
                      <a:pt x="129" y="86"/>
                    </a:cubicBezTo>
                    <a:cubicBezTo>
                      <a:pt x="105" y="57"/>
                      <a:pt x="81" y="28"/>
                      <a:pt x="57" y="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55" y="458"/>
                      <a:pt x="585" y="950"/>
                      <a:pt x="673" y="1480"/>
                    </a:cubicBezTo>
                    <a:cubicBezTo>
                      <a:pt x="673" y="1480"/>
                      <a:pt x="673" y="1480"/>
                      <a:pt x="673" y="1480"/>
                    </a:cubicBezTo>
                    <a:cubicBezTo>
                      <a:pt x="675" y="1497"/>
                      <a:pt x="678" y="1514"/>
                      <a:pt x="680" y="1532"/>
                    </a:cubicBezTo>
                    <a:cubicBezTo>
                      <a:pt x="681" y="1533"/>
                      <a:pt x="681" y="1534"/>
                      <a:pt x="681" y="1535"/>
                    </a:cubicBezTo>
                    <a:cubicBezTo>
                      <a:pt x="682" y="1543"/>
                      <a:pt x="683" y="1551"/>
                      <a:pt x="684" y="1559"/>
                    </a:cubicBezTo>
                    <a:cubicBezTo>
                      <a:pt x="685" y="1561"/>
                      <a:pt x="685" y="1563"/>
                      <a:pt x="685" y="1564"/>
                    </a:cubicBezTo>
                    <a:cubicBezTo>
                      <a:pt x="687" y="1581"/>
                      <a:pt x="690" y="1598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2" y="1615"/>
                      <a:pt x="692" y="1615"/>
                      <a:pt x="692" y="1615"/>
                    </a:cubicBezTo>
                    <a:cubicBezTo>
                      <a:pt x="698" y="1672"/>
                      <a:pt x="703" y="1730"/>
                      <a:pt x="706" y="1788"/>
                    </a:cubicBezTo>
                    <a:cubicBezTo>
                      <a:pt x="706" y="1788"/>
                      <a:pt x="706" y="1788"/>
                      <a:pt x="706" y="1788"/>
                    </a:cubicBezTo>
                    <a:cubicBezTo>
                      <a:pt x="705" y="1788"/>
                      <a:pt x="703" y="1789"/>
                      <a:pt x="702" y="1789"/>
                    </a:cubicBezTo>
                    <a:cubicBezTo>
                      <a:pt x="701" y="1789"/>
                      <a:pt x="700" y="1790"/>
                      <a:pt x="699" y="1790"/>
                    </a:cubicBezTo>
                    <a:cubicBezTo>
                      <a:pt x="697" y="1790"/>
                      <a:pt x="696" y="1791"/>
                      <a:pt x="694" y="1791"/>
                    </a:cubicBezTo>
                    <a:cubicBezTo>
                      <a:pt x="693" y="1792"/>
                      <a:pt x="692" y="1792"/>
                      <a:pt x="691" y="1792"/>
                    </a:cubicBezTo>
                    <a:cubicBezTo>
                      <a:pt x="690" y="1793"/>
                      <a:pt x="688" y="1793"/>
                      <a:pt x="687" y="1794"/>
                    </a:cubicBezTo>
                    <a:cubicBezTo>
                      <a:pt x="686" y="1794"/>
                      <a:pt x="685" y="1795"/>
                      <a:pt x="684" y="1795"/>
                    </a:cubicBezTo>
                    <a:cubicBezTo>
                      <a:pt x="683" y="1796"/>
                      <a:pt x="681" y="1796"/>
                      <a:pt x="680" y="1797"/>
                    </a:cubicBezTo>
                    <a:cubicBezTo>
                      <a:pt x="679" y="1797"/>
                      <a:pt x="678" y="1798"/>
                      <a:pt x="677" y="1798"/>
                    </a:cubicBezTo>
                    <a:cubicBezTo>
                      <a:pt x="675" y="1799"/>
                      <a:pt x="674" y="1799"/>
                      <a:pt x="673" y="1800"/>
                    </a:cubicBezTo>
                    <a:cubicBezTo>
                      <a:pt x="672" y="1801"/>
                      <a:pt x="671" y="1801"/>
                      <a:pt x="670" y="1802"/>
                    </a:cubicBezTo>
                    <a:cubicBezTo>
                      <a:pt x="668" y="1803"/>
                      <a:pt x="665" y="1804"/>
                      <a:pt x="663" y="1806"/>
                    </a:cubicBezTo>
                    <a:cubicBezTo>
                      <a:pt x="662" y="1806"/>
                      <a:pt x="661" y="1807"/>
                      <a:pt x="660" y="1807"/>
                    </a:cubicBezTo>
                    <a:cubicBezTo>
                      <a:pt x="659" y="1808"/>
                      <a:pt x="657" y="1809"/>
                      <a:pt x="656" y="1809"/>
                    </a:cubicBezTo>
                    <a:cubicBezTo>
                      <a:pt x="655" y="1810"/>
                      <a:pt x="654" y="1811"/>
                      <a:pt x="653" y="1811"/>
                    </a:cubicBezTo>
                    <a:cubicBezTo>
                      <a:pt x="652" y="1812"/>
                      <a:pt x="651" y="1813"/>
                      <a:pt x="650" y="1814"/>
                    </a:cubicBezTo>
                    <a:cubicBezTo>
                      <a:pt x="649" y="1814"/>
                      <a:pt x="648" y="1815"/>
                      <a:pt x="647" y="1816"/>
                    </a:cubicBezTo>
                    <a:cubicBezTo>
                      <a:pt x="646" y="1817"/>
                      <a:pt x="645" y="1817"/>
                      <a:pt x="644" y="1818"/>
                    </a:cubicBezTo>
                    <a:cubicBezTo>
                      <a:pt x="643" y="1819"/>
                      <a:pt x="642" y="1820"/>
                      <a:pt x="641" y="1821"/>
                    </a:cubicBezTo>
                    <a:cubicBezTo>
                      <a:pt x="640" y="1821"/>
                      <a:pt x="639" y="1822"/>
                      <a:pt x="638" y="1823"/>
                    </a:cubicBezTo>
                    <a:cubicBezTo>
                      <a:pt x="636" y="1824"/>
                      <a:pt x="635" y="1825"/>
                      <a:pt x="634" y="1826"/>
                    </a:cubicBezTo>
                    <a:cubicBezTo>
                      <a:pt x="634" y="1827"/>
                      <a:pt x="633" y="1827"/>
                      <a:pt x="632" y="1828"/>
                    </a:cubicBezTo>
                    <a:cubicBezTo>
                      <a:pt x="630" y="1830"/>
                      <a:pt x="628" y="1831"/>
                      <a:pt x="626" y="1833"/>
                    </a:cubicBezTo>
                    <a:cubicBezTo>
                      <a:pt x="626" y="1834"/>
                      <a:pt x="625" y="1835"/>
                      <a:pt x="624" y="1836"/>
                    </a:cubicBezTo>
                    <a:cubicBezTo>
                      <a:pt x="623" y="1837"/>
                      <a:pt x="622" y="1838"/>
                      <a:pt x="621" y="1839"/>
                    </a:cubicBezTo>
                    <a:cubicBezTo>
                      <a:pt x="620" y="1840"/>
                      <a:pt x="619" y="1841"/>
                      <a:pt x="619" y="1841"/>
                    </a:cubicBezTo>
                    <a:cubicBezTo>
                      <a:pt x="618" y="1842"/>
                      <a:pt x="617" y="1844"/>
                      <a:pt x="616" y="1845"/>
                    </a:cubicBezTo>
                    <a:cubicBezTo>
                      <a:pt x="615" y="1846"/>
                      <a:pt x="614" y="1846"/>
                      <a:pt x="614" y="1847"/>
                    </a:cubicBezTo>
                    <a:cubicBezTo>
                      <a:pt x="613" y="1849"/>
                      <a:pt x="612" y="1850"/>
                      <a:pt x="611" y="1851"/>
                    </a:cubicBezTo>
                    <a:cubicBezTo>
                      <a:pt x="610" y="1852"/>
                      <a:pt x="610" y="1853"/>
                      <a:pt x="609" y="1854"/>
                    </a:cubicBezTo>
                    <a:cubicBezTo>
                      <a:pt x="608" y="1855"/>
                      <a:pt x="607" y="1856"/>
                      <a:pt x="606" y="1857"/>
                    </a:cubicBezTo>
                    <a:cubicBezTo>
                      <a:pt x="606" y="1858"/>
                      <a:pt x="605" y="1859"/>
                      <a:pt x="604" y="1860"/>
                    </a:cubicBezTo>
                    <a:cubicBezTo>
                      <a:pt x="603" y="1862"/>
                      <a:pt x="602" y="1864"/>
                      <a:pt x="601" y="1865"/>
                    </a:cubicBezTo>
                    <a:cubicBezTo>
                      <a:pt x="600" y="1866"/>
                      <a:pt x="600" y="1867"/>
                      <a:pt x="600" y="1868"/>
                    </a:cubicBezTo>
                    <a:cubicBezTo>
                      <a:pt x="598" y="1869"/>
                      <a:pt x="597" y="1871"/>
                      <a:pt x="596" y="1873"/>
                    </a:cubicBezTo>
                    <a:cubicBezTo>
                      <a:pt x="596" y="1874"/>
                      <a:pt x="595" y="1875"/>
                      <a:pt x="595" y="1876"/>
                    </a:cubicBezTo>
                    <a:cubicBezTo>
                      <a:pt x="594" y="1877"/>
                      <a:pt x="593" y="1879"/>
                      <a:pt x="593" y="1880"/>
                    </a:cubicBezTo>
                    <a:cubicBezTo>
                      <a:pt x="592" y="1881"/>
                      <a:pt x="592" y="1882"/>
                      <a:pt x="591" y="1883"/>
                    </a:cubicBezTo>
                    <a:cubicBezTo>
                      <a:pt x="591" y="1884"/>
                      <a:pt x="590" y="1886"/>
                      <a:pt x="589" y="1887"/>
                    </a:cubicBezTo>
                    <a:cubicBezTo>
                      <a:pt x="589" y="1888"/>
                      <a:pt x="589" y="1889"/>
                      <a:pt x="588" y="1890"/>
                    </a:cubicBezTo>
                    <a:cubicBezTo>
                      <a:pt x="588" y="1892"/>
                      <a:pt x="587" y="1893"/>
                      <a:pt x="586" y="1895"/>
                    </a:cubicBezTo>
                    <a:cubicBezTo>
                      <a:pt x="586" y="1896"/>
                      <a:pt x="586" y="1897"/>
                      <a:pt x="585" y="1898"/>
                    </a:cubicBezTo>
                    <a:cubicBezTo>
                      <a:pt x="585" y="1899"/>
                      <a:pt x="584" y="1901"/>
                      <a:pt x="583" y="1903"/>
                    </a:cubicBezTo>
                    <a:cubicBezTo>
                      <a:pt x="583" y="1904"/>
                      <a:pt x="583" y="1904"/>
                      <a:pt x="583" y="1905"/>
                    </a:cubicBezTo>
                    <a:cubicBezTo>
                      <a:pt x="582" y="1908"/>
                      <a:pt x="581" y="1910"/>
                      <a:pt x="581" y="1913"/>
                    </a:cubicBezTo>
                    <a:cubicBezTo>
                      <a:pt x="580" y="1913"/>
                      <a:pt x="580" y="1914"/>
                      <a:pt x="580" y="1915"/>
                    </a:cubicBezTo>
                    <a:cubicBezTo>
                      <a:pt x="580" y="1917"/>
                      <a:pt x="579" y="1919"/>
                      <a:pt x="579" y="1921"/>
                    </a:cubicBezTo>
                    <a:cubicBezTo>
                      <a:pt x="579" y="1922"/>
                      <a:pt x="578" y="1923"/>
                      <a:pt x="578" y="1924"/>
                    </a:cubicBezTo>
                    <a:cubicBezTo>
                      <a:pt x="578" y="1925"/>
                      <a:pt x="578" y="1927"/>
                      <a:pt x="577" y="1929"/>
                    </a:cubicBezTo>
                    <a:cubicBezTo>
                      <a:pt x="577" y="1930"/>
                      <a:pt x="577" y="1931"/>
                      <a:pt x="577" y="1932"/>
                    </a:cubicBezTo>
                    <a:cubicBezTo>
                      <a:pt x="577" y="1933"/>
                      <a:pt x="576" y="1935"/>
                      <a:pt x="576" y="1937"/>
                    </a:cubicBezTo>
                    <a:cubicBezTo>
                      <a:pt x="576" y="1938"/>
                      <a:pt x="576" y="1939"/>
                      <a:pt x="576" y="1940"/>
                    </a:cubicBezTo>
                    <a:cubicBezTo>
                      <a:pt x="576" y="1942"/>
                      <a:pt x="575" y="1944"/>
                      <a:pt x="575" y="1946"/>
                    </a:cubicBezTo>
                    <a:cubicBezTo>
                      <a:pt x="575" y="1946"/>
                      <a:pt x="575" y="1947"/>
                      <a:pt x="575" y="1948"/>
                    </a:cubicBezTo>
                    <a:cubicBezTo>
                      <a:pt x="575" y="1951"/>
                      <a:pt x="575" y="1954"/>
                      <a:pt x="575" y="1957"/>
                    </a:cubicBezTo>
                    <a:cubicBezTo>
                      <a:pt x="575" y="1959"/>
                      <a:pt x="575" y="1962"/>
                      <a:pt x="575" y="1965"/>
                    </a:cubicBezTo>
                    <a:cubicBezTo>
                      <a:pt x="575" y="1966"/>
                      <a:pt x="575" y="1967"/>
                      <a:pt x="575" y="1968"/>
                    </a:cubicBezTo>
                    <a:cubicBezTo>
                      <a:pt x="575" y="1969"/>
                      <a:pt x="576" y="1971"/>
                      <a:pt x="576" y="1973"/>
                    </a:cubicBezTo>
                    <a:cubicBezTo>
                      <a:pt x="576" y="1974"/>
                      <a:pt x="576" y="1975"/>
                      <a:pt x="576" y="1976"/>
                    </a:cubicBezTo>
                    <a:cubicBezTo>
                      <a:pt x="576" y="1978"/>
                      <a:pt x="577" y="1980"/>
                      <a:pt x="577" y="1981"/>
                    </a:cubicBezTo>
                    <a:cubicBezTo>
                      <a:pt x="577" y="1982"/>
                      <a:pt x="577" y="1983"/>
                      <a:pt x="577" y="1984"/>
                    </a:cubicBezTo>
                    <a:cubicBezTo>
                      <a:pt x="578" y="1986"/>
                      <a:pt x="578" y="1988"/>
                      <a:pt x="578" y="1990"/>
                    </a:cubicBezTo>
                    <a:cubicBezTo>
                      <a:pt x="578" y="1991"/>
                      <a:pt x="579" y="1992"/>
                      <a:pt x="579" y="1993"/>
                    </a:cubicBezTo>
                    <a:cubicBezTo>
                      <a:pt x="579" y="1994"/>
                      <a:pt x="580" y="1996"/>
                      <a:pt x="580" y="1998"/>
                    </a:cubicBezTo>
                    <a:cubicBezTo>
                      <a:pt x="580" y="1999"/>
                      <a:pt x="580" y="2000"/>
                      <a:pt x="581" y="2000"/>
                    </a:cubicBezTo>
                    <a:cubicBezTo>
                      <a:pt x="581" y="2003"/>
                      <a:pt x="582" y="2005"/>
                      <a:pt x="583" y="2008"/>
                    </a:cubicBezTo>
                    <a:cubicBezTo>
                      <a:pt x="583" y="2009"/>
                      <a:pt x="583" y="2009"/>
                      <a:pt x="583" y="2010"/>
                    </a:cubicBezTo>
                    <a:cubicBezTo>
                      <a:pt x="584" y="2012"/>
                      <a:pt x="585" y="2014"/>
                      <a:pt x="585" y="2016"/>
                    </a:cubicBezTo>
                    <a:cubicBezTo>
                      <a:pt x="586" y="2016"/>
                      <a:pt x="586" y="2017"/>
                      <a:pt x="586" y="2018"/>
                    </a:cubicBezTo>
                    <a:cubicBezTo>
                      <a:pt x="587" y="2020"/>
                      <a:pt x="588" y="2021"/>
                      <a:pt x="588" y="2023"/>
                    </a:cubicBezTo>
                    <a:cubicBezTo>
                      <a:pt x="589" y="2024"/>
                      <a:pt x="589" y="2025"/>
                      <a:pt x="589" y="2026"/>
                    </a:cubicBezTo>
                    <a:cubicBezTo>
                      <a:pt x="590" y="2027"/>
                      <a:pt x="591" y="2029"/>
                      <a:pt x="591" y="2030"/>
                    </a:cubicBezTo>
                    <a:cubicBezTo>
                      <a:pt x="592" y="2031"/>
                      <a:pt x="592" y="2032"/>
                      <a:pt x="593" y="2033"/>
                    </a:cubicBezTo>
                    <a:cubicBezTo>
                      <a:pt x="593" y="2035"/>
                      <a:pt x="594" y="2036"/>
                      <a:pt x="595" y="2037"/>
                    </a:cubicBezTo>
                    <a:cubicBezTo>
                      <a:pt x="595" y="2038"/>
                      <a:pt x="596" y="2039"/>
                      <a:pt x="596" y="2040"/>
                    </a:cubicBezTo>
                    <a:cubicBezTo>
                      <a:pt x="597" y="2042"/>
                      <a:pt x="598" y="2044"/>
                      <a:pt x="600" y="2046"/>
                    </a:cubicBezTo>
                    <a:cubicBezTo>
                      <a:pt x="600" y="2046"/>
                      <a:pt x="600" y="2047"/>
                      <a:pt x="601" y="2048"/>
                    </a:cubicBezTo>
                    <a:cubicBezTo>
                      <a:pt x="602" y="2050"/>
                      <a:pt x="603" y="2051"/>
                      <a:pt x="604" y="2053"/>
                    </a:cubicBezTo>
                    <a:cubicBezTo>
                      <a:pt x="605" y="2054"/>
                      <a:pt x="606" y="2055"/>
                      <a:pt x="606" y="2056"/>
                    </a:cubicBezTo>
                    <a:cubicBezTo>
                      <a:pt x="607" y="2057"/>
                      <a:pt x="608" y="2058"/>
                      <a:pt x="609" y="2060"/>
                    </a:cubicBezTo>
                    <a:cubicBezTo>
                      <a:pt x="610" y="2061"/>
                      <a:pt x="610" y="2061"/>
                      <a:pt x="611" y="2062"/>
                    </a:cubicBezTo>
                    <a:cubicBezTo>
                      <a:pt x="612" y="2064"/>
                      <a:pt x="613" y="2065"/>
                      <a:pt x="614" y="2066"/>
                    </a:cubicBezTo>
                    <a:cubicBezTo>
                      <a:pt x="614" y="2067"/>
                      <a:pt x="615" y="2068"/>
                      <a:pt x="616" y="2069"/>
                    </a:cubicBezTo>
                    <a:cubicBezTo>
                      <a:pt x="617" y="2070"/>
                      <a:pt x="618" y="2071"/>
                      <a:pt x="619" y="2072"/>
                    </a:cubicBezTo>
                    <a:cubicBezTo>
                      <a:pt x="619" y="2073"/>
                      <a:pt x="620" y="2074"/>
                      <a:pt x="621" y="2074"/>
                    </a:cubicBezTo>
                    <a:cubicBezTo>
                      <a:pt x="622" y="2075"/>
                      <a:pt x="623" y="2077"/>
                      <a:pt x="624" y="2078"/>
                    </a:cubicBezTo>
                    <a:cubicBezTo>
                      <a:pt x="625" y="2078"/>
                      <a:pt x="626" y="2079"/>
                      <a:pt x="626" y="2080"/>
                    </a:cubicBezTo>
                    <a:cubicBezTo>
                      <a:pt x="628" y="2082"/>
                      <a:pt x="630" y="2083"/>
                      <a:pt x="632" y="2085"/>
                    </a:cubicBezTo>
                    <a:cubicBezTo>
                      <a:pt x="633" y="2086"/>
                      <a:pt x="634" y="2087"/>
                      <a:pt x="634" y="2087"/>
                    </a:cubicBezTo>
                    <a:cubicBezTo>
                      <a:pt x="635" y="2088"/>
                      <a:pt x="636" y="2089"/>
                      <a:pt x="638" y="2090"/>
                    </a:cubicBezTo>
                    <a:cubicBezTo>
                      <a:pt x="639" y="2091"/>
                      <a:pt x="640" y="2092"/>
                      <a:pt x="641" y="2093"/>
                    </a:cubicBezTo>
                    <a:cubicBezTo>
                      <a:pt x="642" y="2093"/>
                      <a:pt x="643" y="2094"/>
                      <a:pt x="644" y="2095"/>
                    </a:cubicBezTo>
                    <a:cubicBezTo>
                      <a:pt x="645" y="2096"/>
                      <a:pt x="646" y="2097"/>
                      <a:pt x="647" y="2097"/>
                    </a:cubicBezTo>
                    <a:cubicBezTo>
                      <a:pt x="648" y="2098"/>
                      <a:pt x="649" y="2099"/>
                      <a:pt x="650" y="2099"/>
                    </a:cubicBezTo>
                    <a:cubicBezTo>
                      <a:pt x="651" y="2100"/>
                      <a:pt x="652" y="2101"/>
                      <a:pt x="653" y="2102"/>
                    </a:cubicBezTo>
                    <a:cubicBezTo>
                      <a:pt x="654" y="2102"/>
                      <a:pt x="655" y="2103"/>
                      <a:pt x="656" y="2104"/>
                    </a:cubicBezTo>
                    <a:cubicBezTo>
                      <a:pt x="657" y="2104"/>
                      <a:pt x="659" y="2105"/>
                      <a:pt x="660" y="2106"/>
                    </a:cubicBezTo>
                    <a:cubicBezTo>
                      <a:pt x="661" y="2107"/>
                      <a:pt x="662" y="2107"/>
                      <a:pt x="663" y="2108"/>
                    </a:cubicBezTo>
                    <a:cubicBezTo>
                      <a:pt x="665" y="2109"/>
                      <a:pt x="668" y="2110"/>
                      <a:pt x="670" y="2112"/>
                    </a:cubicBezTo>
                    <a:cubicBezTo>
                      <a:pt x="671" y="2112"/>
                      <a:pt x="672" y="2113"/>
                      <a:pt x="673" y="2113"/>
                    </a:cubicBezTo>
                    <a:cubicBezTo>
                      <a:pt x="674" y="2114"/>
                      <a:pt x="675" y="2114"/>
                      <a:pt x="677" y="2115"/>
                    </a:cubicBezTo>
                    <a:cubicBezTo>
                      <a:pt x="678" y="2115"/>
                      <a:pt x="679" y="2116"/>
                      <a:pt x="680" y="2116"/>
                    </a:cubicBezTo>
                    <a:cubicBezTo>
                      <a:pt x="681" y="2117"/>
                      <a:pt x="683" y="2117"/>
                      <a:pt x="684" y="2118"/>
                    </a:cubicBezTo>
                    <a:cubicBezTo>
                      <a:pt x="685" y="2118"/>
                      <a:pt x="686" y="2119"/>
                      <a:pt x="687" y="2119"/>
                    </a:cubicBezTo>
                    <a:cubicBezTo>
                      <a:pt x="688" y="2120"/>
                      <a:pt x="690" y="2120"/>
                      <a:pt x="691" y="2121"/>
                    </a:cubicBezTo>
                    <a:cubicBezTo>
                      <a:pt x="692" y="2121"/>
                      <a:pt x="693" y="2121"/>
                      <a:pt x="694" y="2122"/>
                    </a:cubicBezTo>
                    <a:cubicBezTo>
                      <a:pt x="696" y="2122"/>
                      <a:pt x="697" y="2123"/>
                      <a:pt x="699" y="2123"/>
                    </a:cubicBezTo>
                    <a:cubicBezTo>
                      <a:pt x="700" y="2124"/>
                      <a:pt x="701" y="2124"/>
                      <a:pt x="702" y="2124"/>
                    </a:cubicBezTo>
                    <a:cubicBezTo>
                      <a:pt x="703" y="2125"/>
                      <a:pt x="705" y="2125"/>
                      <a:pt x="706" y="2125"/>
                    </a:cubicBezTo>
                    <a:cubicBezTo>
                      <a:pt x="720" y="2129"/>
                      <a:pt x="734" y="2131"/>
                      <a:pt x="749" y="2131"/>
                    </a:cubicBezTo>
                    <a:cubicBezTo>
                      <a:pt x="760" y="2131"/>
                      <a:pt x="771" y="2130"/>
                      <a:pt x="782" y="2127"/>
                    </a:cubicBezTo>
                    <a:cubicBezTo>
                      <a:pt x="784" y="2127"/>
                      <a:pt x="787" y="2127"/>
                      <a:pt x="789" y="2126"/>
                    </a:cubicBezTo>
                    <a:cubicBezTo>
                      <a:pt x="789" y="2126"/>
                      <a:pt x="789" y="2126"/>
                      <a:pt x="790" y="2126"/>
                    </a:cubicBezTo>
                    <a:cubicBezTo>
                      <a:pt x="792" y="2125"/>
                      <a:pt x="794" y="2125"/>
                      <a:pt x="796" y="2124"/>
                    </a:cubicBezTo>
                    <a:cubicBezTo>
                      <a:pt x="797" y="2124"/>
                      <a:pt x="797" y="2124"/>
                      <a:pt x="797" y="2124"/>
                    </a:cubicBezTo>
                    <a:cubicBezTo>
                      <a:pt x="799" y="2123"/>
                      <a:pt x="802" y="2123"/>
                      <a:pt x="804" y="2122"/>
                    </a:cubicBezTo>
                    <a:cubicBezTo>
                      <a:pt x="804" y="2122"/>
                      <a:pt x="804" y="2122"/>
                      <a:pt x="805" y="2121"/>
                    </a:cubicBezTo>
                    <a:cubicBezTo>
                      <a:pt x="807" y="2121"/>
                      <a:pt x="809" y="2120"/>
                      <a:pt x="811" y="2119"/>
                    </a:cubicBezTo>
                    <a:cubicBezTo>
                      <a:pt x="811" y="2119"/>
                      <a:pt x="811" y="2119"/>
                      <a:pt x="811" y="2119"/>
                    </a:cubicBezTo>
                    <a:cubicBezTo>
                      <a:pt x="823" y="2115"/>
                      <a:pt x="833" y="2109"/>
                      <a:pt x="843" y="2103"/>
                    </a:cubicBezTo>
                    <a:cubicBezTo>
                      <a:pt x="844" y="2103"/>
                      <a:pt x="844" y="2102"/>
                      <a:pt x="844" y="2102"/>
                    </a:cubicBezTo>
                    <a:cubicBezTo>
                      <a:pt x="846" y="2101"/>
                      <a:pt x="848" y="2100"/>
                      <a:pt x="849" y="2099"/>
                    </a:cubicBezTo>
                    <a:cubicBezTo>
                      <a:pt x="850" y="2098"/>
                      <a:pt x="850" y="2098"/>
                      <a:pt x="851" y="2098"/>
                    </a:cubicBezTo>
                    <a:cubicBezTo>
                      <a:pt x="852" y="2097"/>
                      <a:pt x="854" y="2095"/>
                      <a:pt x="855" y="2094"/>
                    </a:cubicBezTo>
                    <a:cubicBezTo>
                      <a:pt x="856" y="2094"/>
                      <a:pt x="857" y="2093"/>
                      <a:pt x="857" y="2093"/>
                    </a:cubicBezTo>
                    <a:cubicBezTo>
                      <a:pt x="859" y="2092"/>
                      <a:pt x="860" y="2091"/>
                      <a:pt x="861" y="2089"/>
                    </a:cubicBezTo>
                    <a:cubicBezTo>
                      <a:pt x="862" y="2089"/>
                      <a:pt x="862" y="2088"/>
                      <a:pt x="863" y="2088"/>
                    </a:cubicBezTo>
                    <a:cubicBezTo>
                      <a:pt x="864" y="2087"/>
                      <a:pt x="866" y="2086"/>
                      <a:pt x="867" y="2084"/>
                    </a:cubicBezTo>
                    <a:cubicBezTo>
                      <a:pt x="868" y="2084"/>
                      <a:pt x="868" y="2083"/>
                      <a:pt x="869" y="2083"/>
                    </a:cubicBezTo>
                    <a:cubicBezTo>
                      <a:pt x="871" y="2081"/>
                      <a:pt x="873" y="2079"/>
                      <a:pt x="875" y="2076"/>
                    </a:cubicBezTo>
                    <a:cubicBezTo>
                      <a:pt x="878" y="2074"/>
                      <a:pt x="880" y="2072"/>
                      <a:pt x="882" y="2069"/>
                    </a:cubicBezTo>
                    <a:cubicBezTo>
                      <a:pt x="882" y="2069"/>
                      <a:pt x="882" y="2068"/>
                      <a:pt x="883" y="2068"/>
                    </a:cubicBezTo>
                    <a:cubicBezTo>
                      <a:pt x="884" y="2067"/>
                      <a:pt x="885" y="2065"/>
                      <a:pt x="886" y="2064"/>
                    </a:cubicBezTo>
                    <a:cubicBezTo>
                      <a:pt x="886" y="2063"/>
                      <a:pt x="887" y="2063"/>
                      <a:pt x="888" y="2062"/>
                    </a:cubicBezTo>
                    <a:cubicBezTo>
                      <a:pt x="889" y="2061"/>
                      <a:pt x="889" y="2059"/>
                      <a:pt x="890" y="2058"/>
                    </a:cubicBezTo>
                    <a:cubicBezTo>
                      <a:pt x="891" y="2057"/>
                      <a:pt x="892" y="2056"/>
                      <a:pt x="892" y="2055"/>
                    </a:cubicBezTo>
                    <a:cubicBezTo>
                      <a:pt x="893" y="2054"/>
                      <a:pt x="894" y="2053"/>
                      <a:pt x="895" y="2052"/>
                    </a:cubicBezTo>
                    <a:cubicBezTo>
                      <a:pt x="895" y="2051"/>
                      <a:pt x="896" y="2050"/>
                      <a:pt x="897" y="2049"/>
                    </a:cubicBezTo>
                    <a:cubicBezTo>
                      <a:pt x="897" y="2047"/>
                      <a:pt x="898" y="2046"/>
                      <a:pt x="899" y="2045"/>
                    </a:cubicBezTo>
                    <a:cubicBezTo>
                      <a:pt x="900" y="2044"/>
                      <a:pt x="900" y="2043"/>
                      <a:pt x="901" y="2042"/>
                    </a:cubicBezTo>
                    <a:cubicBezTo>
                      <a:pt x="901" y="2041"/>
                      <a:pt x="902" y="2039"/>
                      <a:pt x="903" y="2038"/>
                    </a:cubicBezTo>
                    <a:cubicBezTo>
                      <a:pt x="903" y="2037"/>
                      <a:pt x="904" y="2036"/>
                      <a:pt x="905" y="2034"/>
                    </a:cubicBezTo>
                    <a:cubicBezTo>
                      <a:pt x="905" y="2033"/>
                      <a:pt x="906" y="2032"/>
                      <a:pt x="906" y="2031"/>
                    </a:cubicBezTo>
                    <a:cubicBezTo>
                      <a:pt x="907" y="2030"/>
                      <a:pt x="908" y="2028"/>
                      <a:pt x="909" y="2026"/>
                    </a:cubicBezTo>
                    <a:cubicBezTo>
                      <a:pt x="909" y="2026"/>
                      <a:pt x="909" y="2025"/>
                      <a:pt x="910" y="2024"/>
                    </a:cubicBezTo>
                    <a:cubicBezTo>
                      <a:pt x="911" y="2022"/>
                      <a:pt x="912" y="2019"/>
                      <a:pt x="912" y="2017"/>
                    </a:cubicBezTo>
                    <a:cubicBezTo>
                      <a:pt x="913" y="2016"/>
                      <a:pt x="913" y="2015"/>
                      <a:pt x="913" y="2015"/>
                    </a:cubicBezTo>
                    <a:cubicBezTo>
                      <a:pt x="914" y="2013"/>
                      <a:pt x="914" y="2011"/>
                      <a:pt x="915" y="2009"/>
                    </a:cubicBezTo>
                    <a:cubicBezTo>
                      <a:pt x="915" y="2008"/>
                      <a:pt x="916" y="2007"/>
                      <a:pt x="916" y="2006"/>
                    </a:cubicBezTo>
                    <a:cubicBezTo>
                      <a:pt x="916" y="2004"/>
                      <a:pt x="917" y="2003"/>
                      <a:pt x="917" y="2001"/>
                    </a:cubicBezTo>
                    <a:cubicBezTo>
                      <a:pt x="918" y="2000"/>
                      <a:pt x="918" y="1999"/>
                      <a:pt x="918" y="1998"/>
                    </a:cubicBezTo>
                    <a:cubicBezTo>
                      <a:pt x="919" y="1996"/>
                      <a:pt x="919" y="1995"/>
                      <a:pt x="919" y="1993"/>
                    </a:cubicBezTo>
                    <a:cubicBezTo>
                      <a:pt x="919" y="1992"/>
                      <a:pt x="920" y="1991"/>
                      <a:pt x="920" y="1990"/>
                    </a:cubicBezTo>
                    <a:cubicBezTo>
                      <a:pt x="920" y="1988"/>
                      <a:pt x="921" y="1987"/>
                      <a:pt x="921" y="1985"/>
                    </a:cubicBezTo>
                    <a:cubicBezTo>
                      <a:pt x="921" y="1984"/>
                      <a:pt x="921" y="1983"/>
                      <a:pt x="921" y="1982"/>
                    </a:cubicBezTo>
                    <a:cubicBezTo>
                      <a:pt x="922" y="1980"/>
                      <a:pt x="922" y="1978"/>
                      <a:pt x="922" y="1976"/>
                    </a:cubicBezTo>
                    <a:cubicBezTo>
                      <a:pt x="922" y="1975"/>
                      <a:pt x="922" y="1974"/>
                      <a:pt x="922" y="1974"/>
                    </a:cubicBezTo>
                    <a:cubicBezTo>
                      <a:pt x="923" y="1971"/>
                      <a:pt x="923" y="1969"/>
                      <a:pt x="923" y="1967"/>
                    </a:cubicBezTo>
                    <a:cubicBezTo>
                      <a:pt x="923" y="1967"/>
                      <a:pt x="923" y="1966"/>
                      <a:pt x="923" y="1965"/>
                    </a:cubicBezTo>
                    <a:cubicBezTo>
                      <a:pt x="923" y="1962"/>
                      <a:pt x="923" y="1959"/>
                      <a:pt x="923" y="1957"/>
                    </a:cubicBezTo>
                    <a:cubicBezTo>
                      <a:pt x="923" y="1956"/>
                      <a:pt x="923" y="1956"/>
                      <a:pt x="923" y="1955"/>
                    </a:cubicBezTo>
                    <a:cubicBezTo>
                      <a:pt x="923" y="1953"/>
                      <a:pt x="923" y="1951"/>
                      <a:pt x="923" y="1948"/>
                    </a:cubicBezTo>
                    <a:close/>
                    <a:moveTo>
                      <a:pt x="848" y="1962"/>
                    </a:moveTo>
                    <a:cubicBezTo>
                      <a:pt x="847" y="1965"/>
                      <a:pt x="847" y="1968"/>
                      <a:pt x="847" y="1972"/>
                    </a:cubicBezTo>
                    <a:cubicBezTo>
                      <a:pt x="839" y="2019"/>
                      <a:pt x="798" y="2055"/>
                      <a:pt x="749" y="2055"/>
                    </a:cubicBezTo>
                    <a:cubicBezTo>
                      <a:pt x="742" y="2055"/>
                      <a:pt x="736" y="2054"/>
                      <a:pt x="729" y="2053"/>
                    </a:cubicBezTo>
                    <a:cubicBezTo>
                      <a:pt x="724" y="2052"/>
                      <a:pt x="718" y="2050"/>
                      <a:pt x="713" y="2048"/>
                    </a:cubicBezTo>
                    <a:cubicBezTo>
                      <a:pt x="676" y="2034"/>
                      <a:pt x="650" y="1998"/>
                      <a:pt x="650" y="1957"/>
                    </a:cubicBezTo>
                    <a:cubicBezTo>
                      <a:pt x="650" y="1915"/>
                      <a:pt x="676" y="1879"/>
                      <a:pt x="713" y="1865"/>
                    </a:cubicBezTo>
                    <a:cubicBezTo>
                      <a:pt x="718" y="1863"/>
                      <a:pt x="724" y="1861"/>
                      <a:pt x="729" y="1860"/>
                    </a:cubicBezTo>
                    <a:cubicBezTo>
                      <a:pt x="736" y="1859"/>
                      <a:pt x="742" y="1858"/>
                      <a:pt x="749" y="1858"/>
                    </a:cubicBezTo>
                    <a:cubicBezTo>
                      <a:pt x="791" y="1858"/>
                      <a:pt x="827" y="1884"/>
                      <a:pt x="841" y="1921"/>
                    </a:cubicBezTo>
                    <a:cubicBezTo>
                      <a:pt x="841" y="1922"/>
                      <a:pt x="842" y="1923"/>
                      <a:pt x="842" y="1924"/>
                    </a:cubicBezTo>
                    <a:cubicBezTo>
                      <a:pt x="844" y="1929"/>
                      <a:pt x="845" y="1934"/>
                      <a:pt x="846" y="1940"/>
                    </a:cubicBezTo>
                    <a:cubicBezTo>
                      <a:pt x="846" y="1941"/>
                      <a:pt x="847" y="1942"/>
                      <a:pt x="847" y="1943"/>
                    </a:cubicBezTo>
                    <a:cubicBezTo>
                      <a:pt x="847" y="1945"/>
                      <a:pt x="847" y="1948"/>
                      <a:pt x="847" y="1951"/>
                    </a:cubicBezTo>
                    <a:cubicBezTo>
                      <a:pt x="848" y="1953"/>
                      <a:pt x="848" y="1955"/>
                      <a:pt x="848" y="1957"/>
                    </a:cubicBezTo>
                    <a:cubicBezTo>
                      <a:pt x="848" y="1958"/>
                      <a:pt x="848" y="1960"/>
                      <a:pt x="848" y="196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BE135C61-D72A-57B6-804A-99C995D87911}"/>
                </a:ext>
              </a:extLst>
            </p:cNvPr>
            <p:cNvGrpSpPr/>
            <p:nvPr/>
          </p:nvGrpSpPr>
          <p:grpSpPr>
            <a:xfrm>
              <a:off x="5250367" y="2192371"/>
              <a:ext cx="1662196" cy="3204566"/>
              <a:chOff x="5250367" y="2192371"/>
              <a:chExt cx="1662196" cy="3204566"/>
            </a:xfrm>
          </p:grpSpPr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xmlns="" id="{3191CF89-9990-0E9E-D4A5-039F99B38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5567451" y="1875287"/>
                <a:ext cx="484396" cy="1118563"/>
              </a:xfrm>
              <a:custGeom>
                <a:avLst/>
                <a:gdLst>
                  <a:gd name="T0" fmla="*/ 231 w 923"/>
                  <a:gd name="T1" fmla="*/ 1615 h 2131"/>
                  <a:gd name="T2" fmla="*/ 231 w 923"/>
                  <a:gd name="T3" fmla="*/ 1615 h 2131"/>
                  <a:gd name="T4" fmla="*/ 238 w 923"/>
                  <a:gd name="T5" fmla="*/ 1564 h 2131"/>
                  <a:gd name="T6" fmla="*/ 239 w 923"/>
                  <a:gd name="T7" fmla="*/ 1559 h 2131"/>
                  <a:gd name="T8" fmla="*/ 242 w 923"/>
                  <a:gd name="T9" fmla="*/ 1535 h 2131"/>
                  <a:gd name="T10" fmla="*/ 242 w 923"/>
                  <a:gd name="T11" fmla="*/ 1532 h 2131"/>
                  <a:gd name="T12" fmla="*/ 250 w 923"/>
                  <a:gd name="T13" fmla="*/ 1481 h 2131"/>
                  <a:gd name="T14" fmla="*/ 250 w 923"/>
                  <a:gd name="T15" fmla="*/ 1480 h 2131"/>
                  <a:gd name="T16" fmla="*/ 923 w 923"/>
                  <a:gd name="T17" fmla="*/ 50 h 2131"/>
                  <a:gd name="T18" fmla="*/ 922 w 923"/>
                  <a:gd name="T19" fmla="*/ 49 h 2131"/>
                  <a:gd name="T20" fmla="*/ 866 w 923"/>
                  <a:gd name="T21" fmla="*/ 0 h 2131"/>
                  <a:gd name="T22" fmla="*/ 794 w 923"/>
                  <a:gd name="T23" fmla="*/ 86 h 2131"/>
                  <a:gd name="T24" fmla="*/ 793 w 923"/>
                  <a:gd name="T25" fmla="*/ 88 h 2131"/>
                  <a:gd name="T26" fmla="*/ 777 w 923"/>
                  <a:gd name="T27" fmla="*/ 108 h 2131"/>
                  <a:gd name="T28" fmla="*/ 773 w 923"/>
                  <a:gd name="T29" fmla="*/ 112 h 2131"/>
                  <a:gd name="T30" fmla="*/ 758 w 923"/>
                  <a:gd name="T31" fmla="*/ 131 h 2131"/>
                  <a:gd name="T32" fmla="*/ 741 w 923"/>
                  <a:gd name="T33" fmla="*/ 155 h 2131"/>
                  <a:gd name="T34" fmla="*/ 738 w 923"/>
                  <a:gd name="T35" fmla="*/ 158 h 2131"/>
                  <a:gd name="T36" fmla="*/ 720 w 923"/>
                  <a:gd name="T37" fmla="*/ 182 h 2131"/>
                  <a:gd name="T38" fmla="*/ 720 w 923"/>
                  <a:gd name="T39" fmla="*/ 182 h 2131"/>
                  <a:gd name="T40" fmla="*/ 176 w 923"/>
                  <a:gd name="T41" fmla="*/ 1470 h 2131"/>
                  <a:gd name="T42" fmla="*/ 174 w 923"/>
                  <a:gd name="T43" fmla="*/ 1481 h 2131"/>
                  <a:gd name="T44" fmla="*/ 171 w 923"/>
                  <a:gd name="T45" fmla="*/ 1499 h 2131"/>
                  <a:gd name="T46" fmla="*/ 168 w 923"/>
                  <a:gd name="T47" fmla="*/ 1517 h 2131"/>
                  <a:gd name="T48" fmla="*/ 167 w 923"/>
                  <a:gd name="T49" fmla="*/ 1528 h 2131"/>
                  <a:gd name="T50" fmla="*/ 164 w 923"/>
                  <a:gd name="T51" fmla="*/ 1549 h 2131"/>
                  <a:gd name="T52" fmla="*/ 163 w 923"/>
                  <a:gd name="T53" fmla="*/ 1555 h 2131"/>
                  <a:gd name="T54" fmla="*/ 156 w 923"/>
                  <a:gd name="T55" fmla="*/ 1607 h 2131"/>
                  <a:gd name="T56" fmla="*/ 141 w 923"/>
                  <a:gd name="T57" fmla="*/ 1786 h 2131"/>
                  <a:gd name="T58" fmla="*/ 0 w 923"/>
                  <a:gd name="T59" fmla="*/ 1957 h 2131"/>
                  <a:gd name="T60" fmla="*/ 174 w 923"/>
                  <a:gd name="T61" fmla="*/ 2131 h 2131"/>
                  <a:gd name="T62" fmla="*/ 348 w 923"/>
                  <a:gd name="T63" fmla="*/ 1957 h 2131"/>
                  <a:gd name="T64" fmla="*/ 217 w 923"/>
                  <a:gd name="T65" fmla="*/ 1788 h 2131"/>
                  <a:gd name="T66" fmla="*/ 231 w 923"/>
                  <a:gd name="T67" fmla="*/ 1615 h 2131"/>
                  <a:gd name="T68" fmla="*/ 231 w 923"/>
                  <a:gd name="T69" fmla="*/ 1615 h 2131"/>
                  <a:gd name="T70" fmla="*/ 273 w 923"/>
                  <a:gd name="T71" fmla="*/ 1957 h 2131"/>
                  <a:gd name="T72" fmla="*/ 174 w 923"/>
                  <a:gd name="T73" fmla="*/ 2055 h 2131"/>
                  <a:gd name="T74" fmla="*/ 75 w 923"/>
                  <a:gd name="T75" fmla="*/ 1957 h 2131"/>
                  <a:gd name="T76" fmla="*/ 174 w 923"/>
                  <a:gd name="T77" fmla="*/ 1858 h 2131"/>
                  <a:gd name="T78" fmla="*/ 273 w 923"/>
                  <a:gd name="T79" fmla="*/ 1957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3" h="2131">
                    <a:moveTo>
                      <a:pt x="231" y="1615"/>
                    </a:moveTo>
                    <a:cubicBezTo>
                      <a:pt x="231" y="1615"/>
                      <a:pt x="231" y="1615"/>
                      <a:pt x="231" y="1615"/>
                    </a:cubicBezTo>
                    <a:cubicBezTo>
                      <a:pt x="233" y="1598"/>
                      <a:pt x="236" y="1581"/>
                      <a:pt x="238" y="1564"/>
                    </a:cubicBezTo>
                    <a:cubicBezTo>
                      <a:pt x="238" y="1562"/>
                      <a:pt x="238" y="1561"/>
                      <a:pt x="239" y="1559"/>
                    </a:cubicBezTo>
                    <a:cubicBezTo>
                      <a:pt x="240" y="1551"/>
                      <a:pt x="241" y="1543"/>
                      <a:pt x="242" y="1535"/>
                    </a:cubicBezTo>
                    <a:cubicBezTo>
                      <a:pt x="242" y="1534"/>
                      <a:pt x="242" y="1533"/>
                      <a:pt x="242" y="1532"/>
                    </a:cubicBezTo>
                    <a:cubicBezTo>
                      <a:pt x="245" y="1515"/>
                      <a:pt x="248" y="1498"/>
                      <a:pt x="250" y="1481"/>
                    </a:cubicBezTo>
                    <a:cubicBezTo>
                      <a:pt x="250" y="1481"/>
                      <a:pt x="250" y="1481"/>
                      <a:pt x="250" y="1480"/>
                    </a:cubicBezTo>
                    <a:cubicBezTo>
                      <a:pt x="337" y="951"/>
                      <a:pt x="568" y="458"/>
                      <a:pt x="923" y="50"/>
                    </a:cubicBezTo>
                    <a:cubicBezTo>
                      <a:pt x="922" y="49"/>
                      <a:pt x="922" y="49"/>
                      <a:pt x="922" y="49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42" y="28"/>
                      <a:pt x="818" y="57"/>
                      <a:pt x="794" y="86"/>
                    </a:cubicBezTo>
                    <a:cubicBezTo>
                      <a:pt x="794" y="87"/>
                      <a:pt x="793" y="87"/>
                      <a:pt x="793" y="88"/>
                    </a:cubicBezTo>
                    <a:cubicBezTo>
                      <a:pt x="788" y="94"/>
                      <a:pt x="782" y="101"/>
                      <a:pt x="777" y="108"/>
                    </a:cubicBezTo>
                    <a:cubicBezTo>
                      <a:pt x="776" y="109"/>
                      <a:pt x="775" y="111"/>
                      <a:pt x="773" y="112"/>
                    </a:cubicBezTo>
                    <a:cubicBezTo>
                      <a:pt x="768" y="119"/>
                      <a:pt x="763" y="125"/>
                      <a:pt x="758" y="131"/>
                    </a:cubicBezTo>
                    <a:cubicBezTo>
                      <a:pt x="753" y="139"/>
                      <a:pt x="747" y="147"/>
                      <a:pt x="741" y="155"/>
                    </a:cubicBezTo>
                    <a:cubicBezTo>
                      <a:pt x="740" y="156"/>
                      <a:pt x="739" y="157"/>
                      <a:pt x="738" y="158"/>
                    </a:cubicBezTo>
                    <a:cubicBezTo>
                      <a:pt x="732" y="166"/>
                      <a:pt x="726" y="174"/>
                      <a:pt x="720" y="182"/>
                    </a:cubicBezTo>
                    <a:cubicBezTo>
                      <a:pt x="720" y="182"/>
                      <a:pt x="720" y="182"/>
                      <a:pt x="720" y="182"/>
                    </a:cubicBezTo>
                    <a:cubicBezTo>
                      <a:pt x="438" y="563"/>
                      <a:pt x="252" y="1002"/>
                      <a:pt x="176" y="1470"/>
                    </a:cubicBezTo>
                    <a:cubicBezTo>
                      <a:pt x="175" y="1474"/>
                      <a:pt x="174" y="1477"/>
                      <a:pt x="174" y="1481"/>
                    </a:cubicBezTo>
                    <a:cubicBezTo>
                      <a:pt x="173" y="1487"/>
                      <a:pt x="172" y="1493"/>
                      <a:pt x="171" y="1499"/>
                    </a:cubicBezTo>
                    <a:cubicBezTo>
                      <a:pt x="170" y="1505"/>
                      <a:pt x="169" y="1511"/>
                      <a:pt x="168" y="1517"/>
                    </a:cubicBezTo>
                    <a:cubicBezTo>
                      <a:pt x="168" y="1521"/>
                      <a:pt x="167" y="1524"/>
                      <a:pt x="167" y="1528"/>
                    </a:cubicBezTo>
                    <a:cubicBezTo>
                      <a:pt x="166" y="1535"/>
                      <a:pt x="165" y="1542"/>
                      <a:pt x="164" y="1549"/>
                    </a:cubicBezTo>
                    <a:cubicBezTo>
                      <a:pt x="164" y="1551"/>
                      <a:pt x="163" y="1553"/>
                      <a:pt x="163" y="1555"/>
                    </a:cubicBezTo>
                    <a:cubicBezTo>
                      <a:pt x="161" y="1572"/>
                      <a:pt x="158" y="1589"/>
                      <a:pt x="156" y="1607"/>
                    </a:cubicBezTo>
                    <a:cubicBezTo>
                      <a:pt x="150" y="1666"/>
                      <a:pt x="144" y="1726"/>
                      <a:pt x="141" y="1786"/>
                    </a:cubicBezTo>
                    <a:cubicBezTo>
                      <a:pt x="61" y="1801"/>
                      <a:pt x="0" y="1872"/>
                      <a:pt x="0" y="1957"/>
                    </a:cubicBezTo>
                    <a:cubicBezTo>
                      <a:pt x="0" y="2053"/>
                      <a:pt x="78" y="2131"/>
                      <a:pt x="174" y="2131"/>
                    </a:cubicBezTo>
                    <a:cubicBezTo>
                      <a:pt x="270" y="2131"/>
                      <a:pt x="348" y="2053"/>
                      <a:pt x="348" y="1957"/>
                    </a:cubicBezTo>
                    <a:cubicBezTo>
                      <a:pt x="348" y="1875"/>
                      <a:pt x="292" y="1807"/>
                      <a:pt x="217" y="1788"/>
                    </a:cubicBezTo>
                    <a:cubicBezTo>
                      <a:pt x="220" y="1730"/>
                      <a:pt x="225" y="1672"/>
                      <a:pt x="231" y="1615"/>
                    </a:cubicBezTo>
                    <a:cubicBezTo>
                      <a:pt x="231" y="1615"/>
                      <a:pt x="231" y="1615"/>
                      <a:pt x="231" y="1615"/>
                    </a:cubicBezTo>
                    <a:close/>
                    <a:moveTo>
                      <a:pt x="273" y="1957"/>
                    </a:moveTo>
                    <a:cubicBezTo>
                      <a:pt x="273" y="2011"/>
                      <a:pt x="228" y="2055"/>
                      <a:pt x="174" y="2055"/>
                    </a:cubicBezTo>
                    <a:cubicBezTo>
                      <a:pt x="120" y="2055"/>
                      <a:pt x="75" y="2011"/>
                      <a:pt x="75" y="1957"/>
                    </a:cubicBezTo>
                    <a:cubicBezTo>
                      <a:pt x="75" y="1902"/>
                      <a:pt x="120" y="1858"/>
                      <a:pt x="174" y="1858"/>
                    </a:cubicBezTo>
                    <a:cubicBezTo>
                      <a:pt x="228" y="1858"/>
                      <a:pt x="273" y="1902"/>
                      <a:pt x="273" y="1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1">
                  <a:defRPr/>
                </a:pPr>
                <a:endParaRPr lang="ko-KR" altLang="en-US" dirty="0">
                  <a:solidFill>
                    <a:prstClr val="white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xmlns="" id="{79A38239-FE98-2A43-7311-9DED14E20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606624" y="3090998"/>
                <a:ext cx="3131705" cy="1480173"/>
              </a:xfrm>
              <a:custGeom>
                <a:avLst/>
                <a:gdLst>
                  <a:gd name="T0" fmla="*/ 5890 w 5966"/>
                  <a:gd name="T1" fmla="*/ 0 h 2818"/>
                  <a:gd name="T2" fmla="*/ 5876 w 5966"/>
                  <a:gd name="T3" fmla="*/ 173 h 2818"/>
                  <a:gd name="T4" fmla="*/ 5067 w 5966"/>
                  <a:gd name="T5" fmla="*/ 1863 h 2818"/>
                  <a:gd name="T6" fmla="*/ 4889 w 5966"/>
                  <a:gd name="T7" fmla="*/ 2031 h 2818"/>
                  <a:gd name="T8" fmla="*/ 3016 w 5966"/>
                  <a:gd name="T9" fmla="*/ 2743 h 2818"/>
                  <a:gd name="T10" fmla="*/ 2950 w 5966"/>
                  <a:gd name="T11" fmla="*/ 2743 h 2818"/>
                  <a:gd name="T12" fmla="*/ 1077 w 5966"/>
                  <a:gd name="T13" fmla="*/ 2031 h 2818"/>
                  <a:gd name="T14" fmla="*/ 899 w 5966"/>
                  <a:gd name="T15" fmla="*/ 1863 h 2818"/>
                  <a:gd name="T16" fmla="*/ 782 w 5966"/>
                  <a:gd name="T17" fmla="*/ 1740 h 2818"/>
                  <a:gd name="T18" fmla="*/ 92 w 5966"/>
                  <a:gd name="T19" fmla="*/ 173 h 2818"/>
                  <a:gd name="T20" fmla="*/ 90 w 5966"/>
                  <a:gd name="T21" fmla="*/ 173 h 2818"/>
                  <a:gd name="T22" fmla="*/ 76 w 5966"/>
                  <a:gd name="T23" fmla="*/ 0 h 2818"/>
                  <a:gd name="T24" fmla="*/ 0 w 5966"/>
                  <a:gd name="T25" fmla="*/ 2 h 2818"/>
                  <a:gd name="T26" fmla="*/ 15 w 5966"/>
                  <a:gd name="T27" fmla="*/ 181 h 2818"/>
                  <a:gd name="T28" fmla="*/ 898 w 5966"/>
                  <a:gd name="T29" fmla="*/ 1971 h 2818"/>
                  <a:gd name="T30" fmla="*/ 2276 w 5966"/>
                  <a:gd name="T31" fmla="*/ 2734 h 2818"/>
                  <a:gd name="T32" fmla="*/ 2308 w 5966"/>
                  <a:gd name="T33" fmla="*/ 2742 h 2818"/>
                  <a:gd name="T34" fmla="*/ 2339 w 5966"/>
                  <a:gd name="T35" fmla="*/ 2749 h 2818"/>
                  <a:gd name="T36" fmla="*/ 2372 w 5966"/>
                  <a:gd name="T37" fmla="*/ 2756 h 2818"/>
                  <a:gd name="T38" fmla="*/ 2404 w 5966"/>
                  <a:gd name="T39" fmla="*/ 2762 h 2818"/>
                  <a:gd name="T40" fmla="*/ 2437 w 5966"/>
                  <a:gd name="T41" fmla="*/ 2769 h 2818"/>
                  <a:gd name="T42" fmla="*/ 2471 w 5966"/>
                  <a:gd name="T43" fmla="*/ 2774 h 2818"/>
                  <a:gd name="T44" fmla="*/ 2504 w 5966"/>
                  <a:gd name="T45" fmla="*/ 2780 h 2818"/>
                  <a:gd name="T46" fmla="*/ 2538 w 5966"/>
                  <a:gd name="T47" fmla="*/ 2785 h 2818"/>
                  <a:gd name="T48" fmla="*/ 2573 w 5966"/>
                  <a:gd name="T49" fmla="*/ 2790 h 2818"/>
                  <a:gd name="T50" fmla="*/ 2607 w 5966"/>
                  <a:gd name="T51" fmla="*/ 2795 h 2818"/>
                  <a:gd name="T52" fmla="*/ 2642 w 5966"/>
                  <a:gd name="T53" fmla="*/ 2799 h 2818"/>
                  <a:gd name="T54" fmla="*/ 2677 w 5966"/>
                  <a:gd name="T55" fmla="*/ 2803 h 2818"/>
                  <a:gd name="T56" fmla="*/ 2982 w 5966"/>
                  <a:gd name="T57" fmla="*/ 2818 h 2818"/>
                  <a:gd name="T58" fmla="*/ 2984 w 5966"/>
                  <a:gd name="T59" fmla="*/ 2818 h 2818"/>
                  <a:gd name="T60" fmla="*/ 3289 w 5966"/>
                  <a:gd name="T61" fmla="*/ 2803 h 2818"/>
                  <a:gd name="T62" fmla="*/ 3324 w 5966"/>
                  <a:gd name="T63" fmla="*/ 2799 h 2818"/>
                  <a:gd name="T64" fmla="*/ 3359 w 5966"/>
                  <a:gd name="T65" fmla="*/ 2795 h 2818"/>
                  <a:gd name="T66" fmla="*/ 3393 w 5966"/>
                  <a:gd name="T67" fmla="*/ 2790 h 2818"/>
                  <a:gd name="T68" fmla="*/ 3428 w 5966"/>
                  <a:gd name="T69" fmla="*/ 2785 h 2818"/>
                  <a:gd name="T70" fmla="*/ 3462 w 5966"/>
                  <a:gd name="T71" fmla="*/ 2780 h 2818"/>
                  <a:gd name="T72" fmla="*/ 3495 w 5966"/>
                  <a:gd name="T73" fmla="*/ 2774 h 2818"/>
                  <a:gd name="T74" fmla="*/ 3529 w 5966"/>
                  <a:gd name="T75" fmla="*/ 2769 h 2818"/>
                  <a:gd name="T76" fmla="*/ 3562 w 5966"/>
                  <a:gd name="T77" fmla="*/ 2762 h 2818"/>
                  <a:gd name="T78" fmla="*/ 3594 w 5966"/>
                  <a:gd name="T79" fmla="*/ 2756 h 2818"/>
                  <a:gd name="T80" fmla="*/ 3627 w 5966"/>
                  <a:gd name="T81" fmla="*/ 2749 h 2818"/>
                  <a:gd name="T82" fmla="*/ 3658 w 5966"/>
                  <a:gd name="T83" fmla="*/ 2742 h 2818"/>
                  <a:gd name="T84" fmla="*/ 3690 w 5966"/>
                  <a:gd name="T85" fmla="*/ 2734 h 2818"/>
                  <a:gd name="T86" fmla="*/ 5068 w 5966"/>
                  <a:gd name="T87" fmla="*/ 1971 h 2818"/>
                  <a:gd name="T88" fmla="*/ 5951 w 5966"/>
                  <a:gd name="T89" fmla="*/ 181 h 2818"/>
                  <a:gd name="T90" fmla="*/ 5966 w 5966"/>
                  <a:gd name="T91" fmla="*/ 2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66" h="2818">
                    <a:moveTo>
                      <a:pt x="5933" y="6"/>
                    </a:moveTo>
                    <a:cubicBezTo>
                      <a:pt x="5918" y="6"/>
                      <a:pt x="5904" y="4"/>
                      <a:pt x="5890" y="0"/>
                    </a:cubicBezTo>
                    <a:cubicBezTo>
                      <a:pt x="5890" y="0"/>
                      <a:pt x="5890" y="0"/>
                      <a:pt x="5890" y="0"/>
                    </a:cubicBezTo>
                    <a:cubicBezTo>
                      <a:pt x="5887" y="58"/>
                      <a:pt x="5882" y="116"/>
                      <a:pt x="5876" y="173"/>
                    </a:cubicBezTo>
                    <a:cubicBezTo>
                      <a:pt x="5799" y="833"/>
                      <a:pt x="5504" y="1419"/>
                      <a:pt x="5069" y="1865"/>
                    </a:cubicBezTo>
                    <a:cubicBezTo>
                      <a:pt x="5067" y="1863"/>
                      <a:pt x="5067" y="1863"/>
                      <a:pt x="5067" y="1863"/>
                    </a:cubicBezTo>
                    <a:cubicBezTo>
                      <a:pt x="5041" y="1890"/>
                      <a:pt x="5041" y="1890"/>
                      <a:pt x="5041" y="1890"/>
                    </a:cubicBezTo>
                    <a:cubicBezTo>
                      <a:pt x="4992" y="1939"/>
                      <a:pt x="4941" y="1987"/>
                      <a:pt x="4889" y="2031"/>
                    </a:cubicBezTo>
                    <a:cubicBezTo>
                      <a:pt x="4369" y="2483"/>
                      <a:pt x="3705" y="2735"/>
                      <a:pt x="3016" y="2743"/>
                    </a:cubicBezTo>
                    <a:cubicBezTo>
                      <a:pt x="3016" y="2743"/>
                      <a:pt x="3016" y="2743"/>
                      <a:pt x="3016" y="2743"/>
                    </a:cubicBezTo>
                    <a:cubicBezTo>
                      <a:pt x="3005" y="2743"/>
                      <a:pt x="2994" y="2743"/>
                      <a:pt x="2983" y="2743"/>
                    </a:cubicBezTo>
                    <a:cubicBezTo>
                      <a:pt x="2972" y="2743"/>
                      <a:pt x="2961" y="2743"/>
                      <a:pt x="2950" y="2743"/>
                    </a:cubicBezTo>
                    <a:cubicBezTo>
                      <a:pt x="2950" y="2743"/>
                      <a:pt x="2950" y="2743"/>
                      <a:pt x="2950" y="2743"/>
                    </a:cubicBezTo>
                    <a:cubicBezTo>
                      <a:pt x="2261" y="2735"/>
                      <a:pt x="1597" y="2483"/>
                      <a:pt x="1077" y="2031"/>
                    </a:cubicBezTo>
                    <a:cubicBezTo>
                      <a:pt x="1025" y="1987"/>
                      <a:pt x="974" y="1939"/>
                      <a:pt x="925" y="1890"/>
                    </a:cubicBezTo>
                    <a:cubicBezTo>
                      <a:pt x="899" y="1863"/>
                      <a:pt x="899" y="1863"/>
                      <a:pt x="899" y="1863"/>
                    </a:cubicBezTo>
                    <a:cubicBezTo>
                      <a:pt x="897" y="1865"/>
                      <a:pt x="897" y="1865"/>
                      <a:pt x="897" y="1865"/>
                    </a:cubicBezTo>
                    <a:cubicBezTo>
                      <a:pt x="858" y="1825"/>
                      <a:pt x="819" y="1783"/>
                      <a:pt x="782" y="1740"/>
                    </a:cubicBezTo>
                    <a:cubicBezTo>
                      <a:pt x="784" y="1739"/>
                      <a:pt x="784" y="1739"/>
                      <a:pt x="784" y="1739"/>
                    </a:cubicBezTo>
                    <a:cubicBezTo>
                      <a:pt x="399" y="1295"/>
                      <a:pt x="160" y="754"/>
                      <a:pt x="92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3"/>
                      <a:pt x="90" y="173"/>
                      <a:pt x="90" y="173"/>
                    </a:cubicBezTo>
                    <a:cubicBezTo>
                      <a:pt x="84" y="116"/>
                      <a:pt x="79" y="58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2" y="4"/>
                      <a:pt x="48" y="6"/>
                      <a:pt x="33" y="6"/>
                    </a:cubicBezTo>
                    <a:cubicBezTo>
                      <a:pt x="22" y="6"/>
                      <a:pt x="11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62"/>
                      <a:pt x="8" y="122"/>
                      <a:pt x="15" y="181"/>
                    </a:cubicBezTo>
                    <a:cubicBezTo>
                      <a:pt x="92" y="837"/>
                      <a:pt x="384" y="1446"/>
                      <a:pt x="844" y="1918"/>
                    </a:cubicBezTo>
                    <a:cubicBezTo>
                      <a:pt x="862" y="1936"/>
                      <a:pt x="880" y="1954"/>
                      <a:pt x="898" y="1971"/>
                    </a:cubicBezTo>
                    <a:cubicBezTo>
                      <a:pt x="928" y="2000"/>
                      <a:pt x="958" y="2029"/>
                      <a:pt x="989" y="2057"/>
                    </a:cubicBezTo>
                    <a:cubicBezTo>
                      <a:pt x="1359" y="2388"/>
                      <a:pt x="1801" y="2619"/>
                      <a:pt x="2276" y="2734"/>
                    </a:cubicBezTo>
                    <a:cubicBezTo>
                      <a:pt x="2279" y="2735"/>
                      <a:pt x="2281" y="2735"/>
                      <a:pt x="2284" y="2736"/>
                    </a:cubicBezTo>
                    <a:cubicBezTo>
                      <a:pt x="2292" y="2738"/>
                      <a:pt x="2300" y="2740"/>
                      <a:pt x="2308" y="2742"/>
                    </a:cubicBezTo>
                    <a:cubicBezTo>
                      <a:pt x="2313" y="2743"/>
                      <a:pt x="2319" y="2744"/>
                      <a:pt x="2324" y="2745"/>
                    </a:cubicBezTo>
                    <a:cubicBezTo>
                      <a:pt x="2329" y="2746"/>
                      <a:pt x="2334" y="2748"/>
                      <a:pt x="2339" y="2749"/>
                    </a:cubicBezTo>
                    <a:cubicBezTo>
                      <a:pt x="2347" y="2750"/>
                      <a:pt x="2355" y="2752"/>
                      <a:pt x="2363" y="2754"/>
                    </a:cubicBezTo>
                    <a:cubicBezTo>
                      <a:pt x="2366" y="2754"/>
                      <a:pt x="2369" y="2755"/>
                      <a:pt x="2372" y="2756"/>
                    </a:cubicBezTo>
                    <a:cubicBezTo>
                      <a:pt x="2381" y="2758"/>
                      <a:pt x="2390" y="2759"/>
                      <a:pt x="2400" y="2761"/>
                    </a:cubicBezTo>
                    <a:cubicBezTo>
                      <a:pt x="2401" y="2762"/>
                      <a:pt x="2403" y="2762"/>
                      <a:pt x="2404" y="2762"/>
                    </a:cubicBezTo>
                    <a:cubicBezTo>
                      <a:pt x="2415" y="2764"/>
                      <a:pt x="2425" y="2766"/>
                      <a:pt x="2435" y="2768"/>
                    </a:cubicBezTo>
                    <a:cubicBezTo>
                      <a:pt x="2436" y="2768"/>
                      <a:pt x="2437" y="2768"/>
                      <a:pt x="2437" y="2769"/>
                    </a:cubicBezTo>
                    <a:cubicBezTo>
                      <a:pt x="2448" y="2770"/>
                      <a:pt x="2459" y="2772"/>
                      <a:pt x="2469" y="2774"/>
                    </a:cubicBezTo>
                    <a:cubicBezTo>
                      <a:pt x="2470" y="2774"/>
                      <a:pt x="2470" y="2774"/>
                      <a:pt x="2471" y="2774"/>
                    </a:cubicBezTo>
                    <a:cubicBezTo>
                      <a:pt x="2481" y="2776"/>
                      <a:pt x="2492" y="2778"/>
                      <a:pt x="2502" y="2780"/>
                    </a:cubicBezTo>
                    <a:cubicBezTo>
                      <a:pt x="2503" y="2780"/>
                      <a:pt x="2504" y="2780"/>
                      <a:pt x="2504" y="2780"/>
                    </a:cubicBezTo>
                    <a:cubicBezTo>
                      <a:pt x="2514" y="2782"/>
                      <a:pt x="2524" y="2783"/>
                      <a:pt x="2534" y="2785"/>
                    </a:cubicBezTo>
                    <a:cubicBezTo>
                      <a:pt x="2536" y="2785"/>
                      <a:pt x="2537" y="2785"/>
                      <a:pt x="2538" y="2785"/>
                    </a:cubicBezTo>
                    <a:cubicBezTo>
                      <a:pt x="2547" y="2787"/>
                      <a:pt x="2556" y="2788"/>
                      <a:pt x="2565" y="2789"/>
                    </a:cubicBezTo>
                    <a:cubicBezTo>
                      <a:pt x="2568" y="2790"/>
                      <a:pt x="2570" y="2790"/>
                      <a:pt x="2573" y="2790"/>
                    </a:cubicBezTo>
                    <a:cubicBezTo>
                      <a:pt x="2580" y="2791"/>
                      <a:pt x="2588" y="2792"/>
                      <a:pt x="2596" y="2793"/>
                    </a:cubicBezTo>
                    <a:cubicBezTo>
                      <a:pt x="2599" y="2794"/>
                      <a:pt x="2603" y="2794"/>
                      <a:pt x="2607" y="2795"/>
                    </a:cubicBezTo>
                    <a:cubicBezTo>
                      <a:pt x="2613" y="2796"/>
                      <a:pt x="2619" y="2796"/>
                      <a:pt x="2625" y="2797"/>
                    </a:cubicBezTo>
                    <a:cubicBezTo>
                      <a:pt x="2631" y="2798"/>
                      <a:pt x="2636" y="2798"/>
                      <a:pt x="2642" y="2799"/>
                    </a:cubicBezTo>
                    <a:cubicBezTo>
                      <a:pt x="2646" y="2800"/>
                      <a:pt x="2650" y="2800"/>
                      <a:pt x="2654" y="2800"/>
                    </a:cubicBezTo>
                    <a:cubicBezTo>
                      <a:pt x="2661" y="2801"/>
                      <a:pt x="2669" y="2802"/>
                      <a:pt x="2677" y="2803"/>
                    </a:cubicBezTo>
                    <a:cubicBezTo>
                      <a:pt x="2678" y="2803"/>
                      <a:pt x="2680" y="2803"/>
                      <a:pt x="2682" y="2803"/>
                    </a:cubicBezTo>
                    <a:cubicBezTo>
                      <a:pt x="2781" y="2813"/>
                      <a:pt x="2881" y="2818"/>
                      <a:pt x="2982" y="2818"/>
                    </a:cubicBezTo>
                    <a:cubicBezTo>
                      <a:pt x="2982" y="2818"/>
                      <a:pt x="2983" y="2818"/>
                      <a:pt x="2983" y="2818"/>
                    </a:cubicBezTo>
                    <a:cubicBezTo>
                      <a:pt x="2983" y="2818"/>
                      <a:pt x="2984" y="2818"/>
                      <a:pt x="2984" y="2818"/>
                    </a:cubicBezTo>
                    <a:cubicBezTo>
                      <a:pt x="3085" y="2818"/>
                      <a:pt x="3185" y="2813"/>
                      <a:pt x="3284" y="2803"/>
                    </a:cubicBezTo>
                    <a:cubicBezTo>
                      <a:pt x="3286" y="2803"/>
                      <a:pt x="3287" y="2803"/>
                      <a:pt x="3289" y="2803"/>
                    </a:cubicBezTo>
                    <a:cubicBezTo>
                      <a:pt x="3297" y="2802"/>
                      <a:pt x="3304" y="2801"/>
                      <a:pt x="3312" y="2800"/>
                    </a:cubicBezTo>
                    <a:cubicBezTo>
                      <a:pt x="3316" y="2800"/>
                      <a:pt x="3320" y="2800"/>
                      <a:pt x="3324" y="2799"/>
                    </a:cubicBezTo>
                    <a:cubicBezTo>
                      <a:pt x="3330" y="2798"/>
                      <a:pt x="3335" y="2798"/>
                      <a:pt x="3341" y="2797"/>
                    </a:cubicBezTo>
                    <a:cubicBezTo>
                      <a:pt x="3347" y="2796"/>
                      <a:pt x="3353" y="2796"/>
                      <a:pt x="3359" y="2795"/>
                    </a:cubicBezTo>
                    <a:cubicBezTo>
                      <a:pt x="3363" y="2794"/>
                      <a:pt x="3367" y="2794"/>
                      <a:pt x="3370" y="2793"/>
                    </a:cubicBezTo>
                    <a:cubicBezTo>
                      <a:pt x="3378" y="2792"/>
                      <a:pt x="3386" y="2791"/>
                      <a:pt x="3393" y="2790"/>
                    </a:cubicBezTo>
                    <a:cubicBezTo>
                      <a:pt x="3396" y="2790"/>
                      <a:pt x="3398" y="2790"/>
                      <a:pt x="3401" y="2789"/>
                    </a:cubicBezTo>
                    <a:cubicBezTo>
                      <a:pt x="3410" y="2788"/>
                      <a:pt x="3419" y="2787"/>
                      <a:pt x="3428" y="2785"/>
                    </a:cubicBezTo>
                    <a:cubicBezTo>
                      <a:pt x="3429" y="2785"/>
                      <a:pt x="3430" y="2785"/>
                      <a:pt x="3432" y="2785"/>
                    </a:cubicBezTo>
                    <a:cubicBezTo>
                      <a:pt x="3442" y="2783"/>
                      <a:pt x="3452" y="2782"/>
                      <a:pt x="3462" y="2780"/>
                    </a:cubicBezTo>
                    <a:cubicBezTo>
                      <a:pt x="3462" y="2780"/>
                      <a:pt x="3463" y="2780"/>
                      <a:pt x="3464" y="2780"/>
                    </a:cubicBezTo>
                    <a:cubicBezTo>
                      <a:pt x="3474" y="2778"/>
                      <a:pt x="3485" y="2776"/>
                      <a:pt x="3495" y="2774"/>
                    </a:cubicBezTo>
                    <a:cubicBezTo>
                      <a:pt x="3496" y="2774"/>
                      <a:pt x="3496" y="2774"/>
                      <a:pt x="3497" y="2774"/>
                    </a:cubicBezTo>
                    <a:cubicBezTo>
                      <a:pt x="3507" y="2772"/>
                      <a:pt x="3518" y="2770"/>
                      <a:pt x="3529" y="2769"/>
                    </a:cubicBezTo>
                    <a:cubicBezTo>
                      <a:pt x="3529" y="2768"/>
                      <a:pt x="3530" y="2768"/>
                      <a:pt x="3531" y="2768"/>
                    </a:cubicBezTo>
                    <a:cubicBezTo>
                      <a:pt x="3541" y="2766"/>
                      <a:pt x="3551" y="2764"/>
                      <a:pt x="3562" y="2762"/>
                    </a:cubicBezTo>
                    <a:cubicBezTo>
                      <a:pt x="3563" y="2762"/>
                      <a:pt x="3565" y="2762"/>
                      <a:pt x="3566" y="2761"/>
                    </a:cubicBezTo>
                    <a:cubicBezTo>
                      <a:pt x="3576" y="2759"/>
                      <a:pt x="3585" y="2758"/>
                      <a:pt x="3594" y="2756"/>
                    </a:cubicBezTo>
                    <a:cubicBezTo>
                      <a:pt x="3597" y="2755"/>
                      <a:pt x="3600" y="2754"/>
                      <a:pt x="3603" y="2754"/>
                    </a:cubicBezTo>
                    <a:cubicBezTo>
                      <a:pt x="3611" y="2752"/>
                      <a:pt x="3619" y="2750"/>
                      <a:pt x="3627" y="2749"/>
                    </a:cubicBezTo>
                    <a:cubicBezTo>
                      <a:pt x="3632" y="2748"/>
                      <a:pt x="3637" y="2746"/>
                      <a:pt x="3642" y="2745"/>
                    </a:cubicBezTo>
                    <a:cubicBezTo>
                      <a:pt x="3647" y="2744"/>
                      <a:pt x="3653" y="2743"/>
                      <a:pt x="3658" y="2742"/>
                    </a:cubicBezTo>
                    <a:cubicBezTo>
                      <a:pt x="3666" y="2740"/>
                      <a:pt x="3674" y="2738"/>
                      <a:pt x="3682" y="2736"/>
                    </a:cubicBezTo>
                    <a:cubicBezTo>
                      <a:pt x="3685" y="2735"/>
                      <a:pt x="3687" y="2735"/>
                      <a:pt x="3690" y="2734"/>
                    </a:cubicBezTo>
                    <a:cubicBezTo>
                      <a:pt x="4165" y="2619"/>
                      <a:pt x="4607" y="2388"/>
                      <a:pt x="4977" y="2057"/>
                    </a:cubicBezTo>
                    <a:cubicBezTo>
                      <a:pt x="5008" y="2029"/>
                      <a:pt x="5038" y="2000"/>
                      <a:pt x="5068" y="1971"/>
                    </a:cubicBezTo>
                    <a:cubicBezTo>
                      <a:pt x="5086" y="1954"/>
                      <a:pt x="5104" y="1936"/>
                      <a:pt x="5121" y="1918"/>
                    </a:cubicBezTo>
                    <a:cubicBezTo>
                      <a:pt x="5582" y="1446"/>
                      <a:pt x="5874" y="837"/>
                      <a:pt x="5951" y="181"/>
                    </a:cubicBezTo>
                    <a:cubicBezTo>
                      <a:pt x="5957" y="122"/>
                      <a:pt x="5963" y="62"/>
                      <a:pt x="5966" y="2"/>
                    </a:cubicBezTo>
                    <a:cubicBezTo>
                      <a:pt x="5966" y="2"/>
                      <a:pt x="5966" y="2"/>
                      <a:pt x="5966" y="2"/>
                    </a:cubicBezTo>
                    <a:cubicBezTo>
                      <a:pt x="5955" y="5"/>
                      <a:pt x="5944" y="6"/>
                      <a:pt x="593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1" tIns="45720" rIns="91441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1">
                  <a:defRPr/>
                </a:pPr>
                <a:endParaRPr lang="ko-KR" altLang="en-US">
                  <a:solidFill>
                    <a:prstClr val="black"/>
                  </a:solidFill>
                  <a:latin typeface="바탕" panose="02030600000101010101" pitchFamily="18" charset="-127"/>
                  <a:ea typeface="바탕" panose="02030600000101010101" pitchFamily="18" charset="-127"/>
                </a:endParaRPr>
              </a:p>
            </p:txBody>
          </p:sp>
        </p:grpSp>
      </p:grpSp>
      <p:sp>
        <p:nvSpPr>
          <p:cNvPr id="67" name="제목 5">
            <a:extLst>
              <a:ext uri="{FF2B5EF4-FFF2-40B4-BE49-F238E27FC236}">
                <a16:creationId xmlns:a16="http://schemas.microsoft.com/office/drawing/2014/main" xmlns="" id="{52424E2F-B0EE-40C6-9832-AE777EFC7A28}"/>
              </a:ext>
            </a:extLst>
          </p:cNvPr>
          <p:cNvSpPr txBox="1">
            <a:spLocks/>
          </p:cNvSpPr>
          <p:nvPr/>
        </p:nvSpPr>
        <p:spPr>
          <a:xfrm>
            <a:off x="5981769" y="4006840"/>
            <a:ext cx="3136392" cy="18584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61" rtl="0" eaLnBrk="1" latinLnBrk="1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ea"/>
                <a:ea typeface="+mj-ea"/>
                <a:cs typeface="KoPub돋움체_Pro Bold"/>
              </a:defRPr>
            </a:lvl1pPr>
          </a:lstStyle>
          <a:p>
            <a:pPr algn="ctr"/>
            <a:r>
              <a:rPr lang="ko-KR" altLang="en-US" sz="3000" b="1" spc="-200">
                <a:solidFill>
                  <a:srgbClr val="00808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가입자수</a:t>
            </a:r>
            <a:endParaRPr lang="en-US" altLang="ko-KR" sz="3000" b="1" spc="-200">
              <a:solidFill>
                <a:srgbClr val="00808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algn="ctr"/>
            <a:r>
              <a:rPr lang="en-US" altLang="ko-KR" sz="60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77,315</a:t>
            </a:r>
          </a:p>
          <a:p>
            <a:pPr algn="ctr"/>
            <a:r>
              <a:rPr lang="ko-KR" altLang="en-US" sz="2600" b="1" spc="-200">
                <a:solidFill>
                  <a:schemeClr val="tx1">
                    <a:lumMod val="65000"/>
                    <a:lumOff val="3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B5A96FE5-FC1D-44E8-9D3D-E2E79A6ED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244" y="6039022"/>
            <a:ext cx="111458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11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9fd9caec-5d23-43d1-b2e2-0dd99b0cd0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9808b90d-1c15-4f93-af20-a92d0bcc96ff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cd84476c-0ba1-406a-b87d-a61ca190464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8cd7bb94-c314-4e30-92f9-de3728e4393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13ea521b-c068-47b0-a74b-0908f659d3d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cd84476c-0ba1-406a-b87d-a61ca190464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15e08492-cadc-4a33-ba78-f1eb98b1ed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13ea521b-c068-47b0-a74b-0908f659d3d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419f7555-92bf-4f40-9b59-fa0e5cd0c16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15e08492-cadc-4a33-ba78-f1eb98b1ed3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7fb2854-d89b-435a-8480-87e325f385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c5b2637-0c8b-4bb2-b672-ea976e22b7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0a6925f-85cf-4523-8e7d-80778783a1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7584c530-0393-4246-b247-f2775acd704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954d582-0497-45c4-bdc7-12586ecb15f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65e80fd7-c5a1-4aeb-811d-fa11b620c4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b2698e36-4519-48ea-974e-60bb05967d5b"/>
</p:tagLst>
</file>

<file path=ppt/theme/theme1.xml><?xml version="1.0" encoding="utf-8"?>
<a:theme xmlns:a="http://schemas.openxmlformats.org/drawingml/2006/main" name="미래에셋자산운용_PPT_Full2">
  <a:themeElements>
    <a:clrScheme name="사용자 지정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00"/>
      </a:accent1>
      <a:accent2>
        <a:srgbClr val="182C4D"/>
      </a:accent2>
      <a:accent3>
        <a:srgbClr val="00A9CE"/>
      </a:accent3>
      <a:accent4>
        <a:srgbClr val="0086B8"/>
      </a:accent4>
      <a:accent5>
        <a:srgbClr val="8DC8E8"/>
      </a:accent5>
      <a:accent6>
        <a:srgbClr val="AE634E"/>
      </a:accent6>
      <a:hlink>
        <a:srgbClr val="A0A6A8"/>
      </a:hlink>
      <a:folHlink>
        <a:srgbClr val="800080"/>
      </a:folHlink>
    </a:clrScheme>
    <a:fontScheme name="사용자 지정 9">
      <a:majorFont>
        <a:latin typeface="KoPub돋움체_Pro Bold"/>
        <a:ea typeface="KoPub돋움체_Pro Bold"/>
        <a:cs typeface=""/>
      </a:majorFont>
      <a:minorFont>
        <a:latin typeface="KoPub돋움체_Pro Medium"/>
        <a:ea typeface="KoPub돋움체_Pro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미래에셋그룹_PPT_추천조합_D.potx" id="{F72B1225-1438-483F-B519-9BF370B78C74}" vid="{5FBB623F-25B0-4AF6-A16B-248746096C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미래에셋금융그룹_PPT_추천조합_D</Template>
  <TotalTime>17869</TotalTime>
  <Words>4284</Words>
  <Application>Microsoft Office PowerPoint</Application>
  <PresentationFormat>A4 용지(210x297mm)</PresentationFormat>
  <Paragraphs>998</Paragraphs>
  <Slides>82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82</vt:i4>
      </vt:variant>
    </vt:vector>
  </HeadingPairs>
  <TitlesOfParts>
    <vt:vector size="83" baseType="lpstr">
      <vt:lpstr>미래에셋자산운용_PPT_Full2</vt:lpstr>
      <vt:lpstr>PowerPoint 프레젠테이션</vt:lpstr>
      <vt:lpstr>PowerPoint 프레젠테이션</vt:lpstr>
      <vt:lpstr>PowerPoint 프레젠테이션</vt:lpstr>
      <vt:lpstr>[퇴직급여제도] 연혁</vt:lpstr>
      <vt:lpstr>[퇴직급여제도] 개요</vt:lpstr>
      <vt:lpstr>중소기업퇴직연금기금제도</vt:lpstr>
      <vt:lpstr>[제도개요]</vt:lpstr>
      <vt:lpstr>[제도개요] 도입경과</vt:lpstr>
      <vt:lpstr>[제도개요] 2023년 모집현황</vt:lpstr>
      <vt:lpstr>[제도개요]</vt:lpstr>
      <vt:lpstr>[제도개요] 2023년 운용현황 : 수익률</vt:lpstr>
      <vt:lpstr>[제도개요] 2023년 운용현황 : 포트폴리오</vt:lpstr>
      <vt:lpstr>[제도개요] 2023년 운용현황 : 자산군별 수익률</vt:lpstr>
      <vt:lpstr>[제도개요]</vt:lpstr>
      <vt:lpstr>[제도개요] 퇴직연금 도입률</vt:lpstr>
      <vt:lpstr>[제도개요]</vt:lpstr>
      <vt:lpstr>[제도개요] 퇴직연금 수익률</vt:lpstr>
      <vt:lpstr>[제도개요]</vt:lpstr>
      <vt:lpstr>[제도개요] 가입요건 및 DC 비교</vt:lpstr>
      <vt:lpstr>[제도장점]</vt:lpstr>
      <vt:lpstr>[제도장점] 재정지원</vt:lpstr>
      <vt:lpstr>[재정지원 현황]</vt:lpstr>
      <vt:lpstr>[제도장점] 재정지원</vt:lpstr>
      <vt:lpstr>[제도장점]</vt:lpstr>
      <vt:lpstr>[제도장점] 수수료 면제</vt:lpstr>
      <vt:lpstr>[제도장점]</vt:lpstr>
      <vt:lpstr>[제도장점] 가입절차 간소화</vt:lpstr>
      <vt:lpstr>[제도장점] 가입자 장점</vt:lpstr>
      <vt:lpstr>[제도장점] 사업주 장점</vt:lpstr>
      <vt:lpstr>[제도운영]</vt:lpstr>
      <vt:lpstr>[제도운영] 중장기 목표수익률</vt:lpstr>
      <vt:lpstr>[제도운영] 운영위원회 구성</vt:lpstr>
      <vt:lpstr>[제도운영] 의사결정 체계</vt:lpstr>
      <vt:lpstr>[제도운영] 최적자산배분안 도출</vt:lpstr>
      <vt:lpstr>[제도운영] 5년 Rolling Test</vt:lpstr>
      <vt:lpstr>[제도운영] 5년 Rolling Test 결과</vt:lpstr>
      <vt:lpstr>[제도운영] 물가를 고려한 수익률</vt:lpstr>
      <vt:lpstr>[참고] 국민연금기금 운용현황</vt:lpstr>
      <vt:lpstr>[참고] 국민연금기금 운용현황</vt:lpstr>
      <vt:lpstr>[참고] 주요국 퇴직연금 운용 비교</vt:lpstr>
      <vt:lpstr>PowerPoint 프레젠테이션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[FAQ] 푸른씨앗, 궁금해요!</vt:lpstr>
      <vt:lpstr>PowerPoint 프레젠테이션</vt:lpstr>
      <vt:lpstr>퇴직연금제도</vt:lpstr>
      <vt:lpstr>[퇴직연금제도] 확정급여형제도(DB)</vt:lpstr>
      <vt:lpstr>[퇴직연금제도] 확정기여형제도(DC)</vt:lpstr>
      <vt:lpstr>[퇴직연금제도] 퇴직급여 수준 : DB vs DC</vt:lpstr>
      <vt:lpstr>[퇴직연금제도] 퇴직급여 수준 : DB vs DC</vt:lpstr>
      <vt:lpstr>[퇴직연금제도] 퇴직급여 수준 : DB vs DC</vt:lpstr>
      <vt:lpstr>[퇴직연금제도] 평균임금 항목</vt:lpstr>
      <vt:lpstr>[퇴직연금제도] 개인형퇴직연금제도(IRP)</vt:lpstr>
      <vt:lpstr>[퇴직연금제도] 개인형퇴직연금제도(IRP)</vt:lpstr>
      <vt:lpstr>[퇴직연금제도] 개인형퇴직연금제도(IRP)</vt:lpstr>
      <vt:lpstr>[퇴직급여제도] 퇴직금제도 VS 퇴직연금제도</vt:lpstr>
      <vt:lpstr>[퇴직급여제도] 퇴직금제도 VS 퇴직연금제도</vt:lpstr>
      <vt:lpstr>[근로복지공단 퇴직연금 DC] 개요  </vt:lpstr>
      <vt:lpstr>[근로복지공단 퇴직연금 DC] 수수료 체계 </vt:lpstr>
      <vt:lpstr>[근로복지공단 퇴직연금 DC] 도입절차  </vt:lpstr>
      <vt:lpstr>[근로복지공단 퇴직연금 DC] 계약이전 방법 </vt:lpstr>
      <vt:lpstr>[근로복지공단 퇴직연금 DC] 부담금 산정  </vt:lpstr>
      <vt:lpstr>[근로복지공단 퇴직연금 DC] 부담금 산정  </vt:lpstr>
      <vt:lpstr>[근로복지공단 퇴직연금 DC] 상품운용지시  </vt:lpstr>
      <vt:lpstr>[근로복지공단 퇴직연금 DC] 디폴트옵션 </vt:lpstr>
      <vt:lpstr>[근로복지공단 퇴직연금 DC] 디폴트옵션 </vt:lpstr>
      <vt:lpstr>[근로복지공단 퇴직연금 DC] 디폴트옵션상품 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미래에셋 VI 가이드라인 개정(안)</dc:title>
  <dc:creator>Cho, Hye Lin (조혜린)</dc:creator>
  <cp:lastModifiedBy>강한민</cp:lastModifiedBy>
  <cp:revision>2207</cp:revision>
  <cp:lastPrinted>2023-08-28T02:53:27Z</cp:lastPrinted>
  <dcterms:created xsi:type="dcterms:W3CDTF">2020-03-24T00:43:30Z</dcterms:created>
  <dcterms:modified xsi:type="dcterms:W3CDTF">2024-05-20T03:59:41Z</dcterms:modified>
</cp:coreProperties>
</file>